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84" r:id="rId3"/>
    <p:sldId id="259" r:id="rId4"/>
    <p:sldId id="289" r:id="rId5"/>
    <p:sldId id="288" r:id="rId6"/>
    <p:sldId id="295" r:id="rId7"/>
    <p:sldId id="287" r:id="rId8"/>
    <p:sldId id="296" r:id="rId9"/>
    <p:sldId id="294" r:id="rId10"/>
    <p:sldId id="278" r:id="rId11"/>
    <p:sldId id="286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аращук Н.С." initials="ПН" lastIdx="1" clrIdx="0">
    <p:extLst>
      <p:ext uri="{19B8F6BF-5375-455C-9EA6-DF929625EA0E}">
        <p15:presenceInfo xmlns:p15="http://schemas.microsoft.com/office/powerpoint/2012/main" userId="Паращук Н.С.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80CD"/>
    <a:srgbClr val="FFFFFF"/>
    <a:srgbClr val="000000"/>
    <a:srgbClr val="9C0006"/>
    <a:srgbClr val="FFC7CE"/>
    <a:srgbClr val="C6EFCE"/>
    <a:srgbClr val="74B4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922" y="8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108AB5-A387-46F4-8E0D-1E363A9C3D36}" type="datetimeFigureOut">
              <a:rPr lang="ru-RU" smtClean="0"/>
              <a:t>01.06.2024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B2AF9-FE06-47BF-8377-B15FF52633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4070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1B7726-BEFA-403E-BC6B-96595AED1D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7649E87-738A-4573-A6CC-27F4F398AD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FF4531D-1555-4C08-8602-83922874B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406D4-2044-4D56-B889-ECD357037E5B}" type="datetime1">
              <a:rPr lang="ru-RU" smtClean="0"/>
              <a:t>01.06.2024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656EA6A-147C-4ABA-8095-1E0BB371B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39430D9-83BF-4545-9060-719B82EC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D74B-DE31-4673-A900-0D4C5CE1AA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2774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ABC473-0B67-4BA7-9F19-9DD8F6B59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B3AF4A1-C9A9-470E-979D-7FE4D8B1F6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6CFA151-1366-44B4-A6C4-9B7879271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7F3A1-50DC-4C4B-890C-9F482066DCD1}" type="datetime1">
              <a:rPr lang="ru-RU" smtClean="0"/>
              <a:t>01.06.2024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0E2A62-DD38-4424-A666-8A73B790C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449DED9-43BE-447E-BCE7-C20B0FD16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D74B-DE31-4673-A900-0D4C5CE1AA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897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07C8455-18E8-424D-BD1D-0A9FAC1343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99BA970-CA66-4993-8920-A7768E387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1D89AC2-5A48-494A-8576-845213633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660F4-F6A3-4A61-B160-2906BAA57F88}" type="datetime1">
              <a:rPr lang="ru-RU" smtClean="0"/>
              <a:t>01.06.2024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0B5672A-74C4-43F6-9E95-4FA354EA7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259627-BCDB-4875-8B53-FA84DF3A0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D74B-DE31-4673-A900-0D4C5CE1AA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3653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200B80-027B-4292-8807-7201BD6F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A53FEB-F06F-44C0-BEA3-2C9B429DF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D7DB09B-9F32-46F2-B8D8-EE039B6A7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CBDE-F8AF-4B25-9980-B30723A71D6E}" type="datetime1">
              <a:rPr lang="ru-RU" smtClean="0"/>
              <a:t>01.06.2024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5BF1F10-619F-42B8-92A7-96E384E77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BC1FEB-C4BD-44D7-9541-488CA419E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D74B-DE31-4673-A900-0D4C5CE1AA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1879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F1FC7A-4DA3-43C6-92DA-8A91F011F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6CB7B8F-DF6C-40CD-BAA1-DDE020ED9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45FD833-1BCC-4D7F-9ECD-E88ADA9BB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506B5-DD30-4BE5-9829-3FEB5CEF67B5}" type="datetime1">
              <a:rPr lang="ru-RU" smtClean="0"/>
              <a:t>01.06.2024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04D5C1-1F32-49AE-A46B-6C6FA2A7A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8AD32D-63A1-4590-94B5-8ACD9FE03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D74B-DE31-4673-A900-0D4C5CE1AA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3479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4CDDBE-35DC-4C3E-88AA-F4BAEE59D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FD64EC-1CB4-4EC9-8599-4428369760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DEFC8F9-E60F-4D30-B651-E8A4D373DA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5973CA-FF29-4778-ABE9-228D2C1C7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94C78-ECDE-4B0F-A34B-49E9C9B2708E}" type="datetime1">
              <a:rPr lang="ru-RU" smtClean="0"/>
              <a:t>01.06.2024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3491FC3-9633-4B10-B048-33B9324FA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DA8B118-B6E6-4C8F-ABBD-A9E53B30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D74B-DE31-4673-A900-0D4C5CE1AA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574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2AEE37-8A19-4701-AC9D-35A2DF5CA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5DB728-FDF9-4A36-B3CE-2B6EC4B3A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D39153C-E9ED-4754-A18A-06B79EF975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7A4FBC8-DA65-403D-8826-859A0EEADF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9F3AF5D-7B8F-45C8-9A26-4E6957EE08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6133C91-9D06-442D-9E23-EA44FFC12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D4135-4C11-4532-B81E-93EC56E60E6B}" type="datetime1">
              <a:rPr lang="ru-RU" smtClean="0"/>
              <a:t>01.06.2024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FFD46DB-0D9C-4635-952C-D2453E3DA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EF32279-6E93-4BD6-872C-F79693C1A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D74B-DE31-4673-A900-0D4C5CE1AA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3746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23F03C-A0CF-4837-BA20-9D505C7F5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16C30BB-BA09-45CB-A18A-CB95C4D85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59AE-AF98-44A6-91FA-2A40931261D6}" type="datetime1">
              <a:rPr lang="ru-RU" smtClean="0"/>
              <a:t>01.06.2024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710DF81-2AA2-4F42-AEF7-CE9E00112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6DB1838-57BA-4242-9D73-1422C5696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D74B-DE31-4673-A900-0D4C5CE1AA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3730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8A2DBA1-4E82-4500-AD4E-8B94402BA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F2893-C637-4F1B-AD09-6679B5BAB5ED}" type="datetime1">
              <a:rPr lang="ru-RU" smtClean="0"/>
              <a:t>01.06.2024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5AF8486-8108-48BC-9923-7D09F9061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26B8218-8223-4C17-B370-9E24DD95C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D74B-DE31-4673-A900-0D4C5CE1AA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0595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59891B-7418-4A17-BE2A-5E00CC824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1DCA72-2B4F-40A2-BA17-6F6752AA3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C2784F5-1D0C-4872-828F-7824C1B01D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8918C83-17DF-46D0-8BE0-22AF13365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D3CCB-F310-4C22-92FB-9898AE0FE907}" type="datetime1">
              <a:rPr lang="ru-RU" smtClean="0"/>
              <a:t>01.06.2024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37E1BF7-4FFE-4B80-A4FB-843A1B195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C87E2A5-9393-4787-A24C-F4E09C1FD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D74B-DE31-4673-A900-0D4C5CE1AA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4314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9D3AB0-4A71-4DD0-977C-55D51AB29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78BFBD2-7567-47A8-9414-183AE479C7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07D78C5-82FA-4B8E-925F-420E06D024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080CB4B-6A54-4BE6-9E3B-5F6FDCFE1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7C8B7-411E-4473-BA38-692CB071FB2C}" type="datetime1">
              <a:rPr lang="ru-RU" smtClean="0"/>
              <a:t>01.06.2024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CA2916F-6918-401B-8A14-0A7E5EEF3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F6F326A-3ED3-41C6-9648-299BE7B47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D74B-DE31-4673-A900-0D4C5CE1AA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4359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DB0385-5DC6-4BA8-8E0D-D3049E144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D5C807F-815C-47A0-9A95-32F37268A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F18BDB-139F-4275-B7CE-62D9BFB471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31CE89-40E6-46F3-974D-DACFA71A55CB}" type="datetime1">
              <a:rPr lang="ru-RU" smtClean="0"/>
              <a:t>01.06.2024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5A4259-4BE1-4C77-BC4B-15135E0C5E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792D219-955C-4D7E-A3A8-72FA454D2C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ED74B-DE31-4673-A900-0D4C5CE1AA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30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7" Type="http://schemas.openxmlformats.org/officeDocument/2006/relationships/image" Target="../media/image2.png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wmf"/><Relationship Id="rId4" Type="http://schemas.openxmlformats.org/officeDocument/2006/relationships/oleObject" Target="../embeddings/oleObject5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12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9.jpeg"/><Relationship Id="rId5" Type="http://schemas.openxmlformats.org/officeDocument/2006/relationships/image" Target="../media/image5.jpg"/><Relationship Id="rId10" Type="http://schemas.openxmlformats.org/officeDocument/2006/relationships/image" Target="../media/image8.png"/><Relationship Id="rId4" Type="http://schemas.openxmlformats.org/officeDocument/2006/relationships/image" Target="../media/image4.jpg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emf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7" Type="http://schemas.openxmlformats.org/officeDocument/2006/relationships/image" Target="../media/image2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1C9ADA-3C92-4F0B-A45C-DB68747621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6996" y="56387"/>
            <a:ext cx="9878008" cy="312481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750"/>
              </a:spcBef>
              <a:spcAft>
                <a:spcPts val="750"/>
              </a:spcAft>
            </a:pPr>
            <a:r>
              <a:rPr lang="ru-RU" sz="4000" b="1" dirty="0">
                <a:solidFill>
                  <a:srgbClr val="0070C0"/>
                </a:solidFill>
                <a:effectLst/>
                <a:latin typeface="Jura" panose="02000503000000000000" pitchFamily="2" charset="0"/>
                <a:ea typeface="Jura" panose="02000503000000000000" pitchFamily="2" charset="0"/>
                <a:cs typeface="Times New Roman" panose="02020603050405020304" pitchFamily="18" charset="0"/>
              </a:rPr>
              <a:t>Итоговая аттестация</a:t>
            </a:r>
            <a:br>
              <a:rPr lang="ru-RU" sz="4000" b="1" dirty="0">
                <a:solidFill>
                  <a:srgbClr val="0070C0"/>
                </a:solidFill>
                <a:effectLst/>
                <a:latin typeface="Jura" panose="02000503000000000000" pitchFamily="2" charset="0"/>
                <a:ea typeface="Jura" panose="02000503000000000000" pitchFamily="2" charset="0"/>
                <a:cs typeface="Times New Roman" panose="02020603050405020304" pitchFamily="18" charset="0"/>
              </a:rPr>
            </a:br>
            <a:r>
              <a:rPr lang="ru-RU" sz="4000" b="1" dirty="0">
                <a:solidFill>
                  <a:srgbClr val="0070C0"/>
                </a:solidFill>
                <a:effectLst/>
                <a:latin typeface="Jura" panose="02000503000000000000" pitchFamily="2" charset="0"/>
                <a:ea typeface="Jura" panose="02000503000000000000" pitchFamily="2" charset="0"/>
                <a:cs typeface="Times New Roman" panose="02020603050405020304" pitchFamily="18" charset="0"/>
              </a:rPr>
              <a:t>“Анализ данных в </a:t>
            </a:r>
            <a:r>
              <a:rPr lang="en-US" sz="4000" b="1" dirty="0">
                <a:solidFill>
                  <a:srgbClr val="0070C0"/>
                </a:solidFill>
                <a:effectLst/>
                <a:latin typeface="Jura" panose="02000503000000000000" pitchFamily="2" charset="0"/>
                <a:ea typeface="Jura" panose="02000503000000000000" pitchFamily="2" charset="0"/>
                <a:cs typeface="Times New Roman" panose="02020603050405020304" pitchFamily="18" charset="0"/>
              </a:rPr>
              <a:t>Python“</a:t>
            </a:r>
            <a:endParaRPr lang="ru-RU" sz="4000" b="1" dirty="0">
              <a:solidFill>
                <a:srgbClr val="0070C0"/>
              </a:solidFill>
              <a:effectLst/>
              <a:latin typeface="Jura" panose="02000503000000000000" pitchFamily="2" charset="0"/>
              <a:ea typeface="Jura" panose="02000503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74E734-78D0-430F-82BC-3C39CDAD8C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6184" y="5954486"/>
            <a:ext cx="10518819" cy="584426"/>
          </a:xfrm>
        </p:spPr>
        <p:txBody>
          <a:bodyPr>
            <a:noAutofit/>
          </a:bodyPr>
          <a:lstStyle/>
          <a:p>
            <a:pPr algn="l"/>
            <a:r>
              <a:rPr lang="ru-RU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Jura" panose="02000503000000000000" pitchFamily="2" charset="0"/>
                <a:ea typeface="Jura" panose="02000503000000000000" pitchFamily="2" charset="0"/>
              </a:rPr>
              <a:t>Подготовила студентка 2 курса магистратуры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Jura" panose="02000503000000000000" pitchFamily="2" charset="0"/>
                <a:ea typeface="Jura" panose="02000503000000000000" pitchFamily="2" charset="0"/>
              </a:rPr>
              <a:t> </a:t>
            </a:r>
            <a:r>
              <a:rPr lang="ru-RU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Jura" panose="02000503000000000000" pitchFamily="2" charset="0"/>
                <a:ea typeface="Jura" panose="02000503000000000000" pitchFamily="2" charset="0"/>
              </a:rPr>
              <a:t>Паращук А.В.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0F464-B9E8-4A92-A622-226C7C8B0457}"/>
              </a:ext>
            </a:extLst>
          </p:cNvPr>
          <p:cNvSpPr txBox="1"/>
          <p:nvPr/>
        </p:nvSpPr>
        <p:spPr>
          <a:xfrm>
            <a:off x="2151067" y="3465033"/>
            <a:ext cx="7889865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spcAft>
                <a:spcPts val="750"/>
              </a:spcAft>
            </a:pPr>
            <a:r>
              <a:rPr lang="ru-RU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Jura" panose="02000503000000000000" pitchFamily="2" charset="0"/>
                <a:ea typeface="Jura" panose="02000503000000000000" pitchFamily="2" charset="0"/>
              </a:rPr>
              <a:t>ПРОЕКТ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56986F9-3854-8136-8D23-931C21111E43}"/>
              </a:ext>
            </a:extLst>
          </p:cNvPr>
          <p:cNvSpPr/>
          <p:nvPr/>
        </p:nvSpPr>
        <p:spPr>
          <a:xfrm>
            <a:off x="3110" y="0"/>
            <a:ext cx="2307772" cy="957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8939A88-A56C-8F5F-C40D-2E1F0780A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85" y="154739"/>
            <a:ext cx="2182697" cy="66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55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C66E61-71B8-41F3-9268-07C4D1899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rgbClr val="3A80CD"/>
                </a:solidFill>
                <a:latin typeface="Jura" panose="02000503000000000000" pitchFamily="2" charset="0"/>
                <a:ea typeface="Jura" panose="02000503000000000000" pitchFamily="2" charset="0"/>
              </a:rPr>
              <a:t>Спасибо за внимание!</a:t>
            </a:r>
            <a:br>
              <a:rPr lang="ru-RU" dirty="0">
                <a:solidFill>
                  <a:srgbClr val="3A80CD"/>
                </a:solidFill>
                <a:latin typeface="Jura" panose="02000503000000000000" pitchFamily="2" charset="0"/>
                <a:ea typeface="Jura" panose="02000503000000000000" pitchFamily="2" charset="0"/>
              </a:rPr>
            </a:br>
            <a:endParaRPr lang="ru-RU" dirty="0">
              <a:solidFill>
                <a:srgbClr val="3A80CD"/>
              </a:solidFill>
              <a:latin typeface="Jura" panose="02000503000000000000" pitchFamily="2" charset="0"/>
              <a:ea typeface="Jura" panose="02000503000000000000" pitchFamily="2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6E87C1C-4A61-4F90-A91B-3E7874B9B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21843" y="6207051"/>
            <a:ext cx="2743200" cy="365125"/>
          </a:xfrm>
        </p:spPr>
        <p:txBody>
          <a:bodyPr/>
          <a:lstStyle/>
          <a:p>
            <a:fld id="{AC6ED74B-DE31-4673-A900-0D4C5CE1AA24}" type="slidenum">
              <a:rPr lang="ru-RU" sz="2000" smtClean="0">
                <a:latin typeface="Jura" panose="02000503000000000000" pitchFamily="2" charset="0"/>
                <a:ea typeface="Jura" panose="02000503000000000000" pitchFamily="2" charset="0"/>
              </a:rPr>
              <a:t>10</a:t>
            </a:fld>
            <a:endParaRPr lang="ru-RU" sz="2000" dirty="0">
              <a:latin typeface="Jura" panose="02000503000000000000" pitchFamily="2" charset="0"/>
              <a:ea typeface="Jura" panose="02000503000000000000" pitchFamily="2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6935088-CA13-B4B2-1F46-46CEF75C8415}"/>
              </a:ext>
            </a:extLst>
          </p:cNvPr>
          <p:cNvSpPr/>
          <p:nvPr/>
        </p:nvSpPr>
        <p:spPr>
          <a:xfrm>
            <a:off x="3110" y="0"/>
            <a:ext cx="2307772" cy="957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A1C135-C607-26E8-0D0C-064DE88D7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85" y="154739"/>
            <a:ext cx="2182697" cy="66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16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C66E61-71B8-41F3-9268-07C4D1899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311" y="22186"/>
            <a:ext cx="8507972" cy="915489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rgbClr val="0070C0"/>
                </a:solidFill>
                <a:latin typeface="Jura" panose="02000503000000000000" pitchFamily="2" charset="0"/>
                <a:ea typeface="Jura" panose="02000503000000000000" pitchFamily="2" charset="0"/>
              </a:rPr>
              <a:t>Объект разработки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6E87C1C-4A61-4F90-A91B-3E7874B9B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21843" y="6207051"/>
            <a:ext cx="2743200" cy="365125"/>
          </a:xfrm>
        </p:spPr>
        <p:txBody>
          <a:bodyPr/>
          <a:lstStyle/>
          <a:p>
            <a:fld id="{AC6ED74B-DE31-4673-A900-0D4C5CE1AA24}" type="slidenum">
              <a:rPr lang="ru-RU" sz="2000" smtClean="0">
                <a:latin typeface="Jura" panose="02000503000000000000" pitchFamily="2" charset="0"/>
                <a:ea typeface="Jura" panose="02000503000000000000" pitchFamily="2" charset="0"/>
              </a:rPr>
              <a:t>11</a:t>
            </a:fld>
            <a:endParaRPr lang="ru-RU" sz="2000" dirty="0">
              <a:latin typeface="Jura" panose="02000503000000000000" pitchFamily="2" charset="0"/>
              <a:ea typeface="Jura" panose="02000503000000000000" pitchFamily="2" charset="0"/>
            </a:endParaRPr>
          </a:p>
        </p:txBody>
      </p:sp>
      <p:graphicFrame>
        <p:nvGraphicFramePr>
          <p:cNvPr id="37" name="Объект 36">
            <a:extLst>
              <a:ext uri="{FF2B5EF4-FFF2-40B4-BE49-F238E27FC236}">
                <a16:creationId xmlns:a16="http://schemas.microsoft.com/office/drawing/2014/main" id="{B537475A-B949-4997-A5C4-97624589AA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443223"/>
              </p:ext>
            </p:extLst>
          </p:nvPr>
        </p:nvGraphicFramePr>
        <p:xfrm>
          <a:off x="7755266" y="1088487"/>
          <a:ext cx="4032250" cy="236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4031640" imgH="2365920" progId="Origin95.Graph">
                  <p:embed/>
                </p:oleObj>
              </mc:Choice>
              <mc:Fallback>
                <p:oleObj name="Graph" r:id="rId2" imgW="4031640" imgH="236592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755266" y="1088487"/>
                        <a:ext cx="4032250" cy="2365375"/>
                      </a:xfrm>
                      <a:prstGeom prst="rect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Объект 37">
            <a:extLst>
              <a:ext uri="{FF2B5EF4-FFF2-40B4-BE49-F238E27FC236}">
                <a16:creationId xmlns:a16="http://schemas.microsoft.com/office/drawing/2014/main" id="{9F23CC67-6E23-416E-805E-DF067AC871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8730780"/>
              </p:ext>
            </p:extLst>
          </p:nvPr>
        </p:nvGraphicFramePr>
        <p:xfrm>
          <a:off x="7755264" y="3564254"/>
          <a:ext cx="4032251" cy="28588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4173120" imgH="2916000" progId="Origin95.Graph">
                  <p:embed/>
                </p:oleObj>
              </mc:Choice>
              <mc:Fallback>
                <p:oleObj name="Graph" r:id="rId4" imgW="4173120" imgH="291600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755264" y="3564254"/>
                        <a:ext cx="4032251" cy="285881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8575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 descr="Изображение выглядит как диаграмма, текст, снимок экран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E4404D30-1020-48E2-AACC-0ECE09CAB8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" y="1088487"/>
            <a:ext cx="6875929" cy="3010768"/>
          </a:xfrm>
          <a:prstGeom prst="rect">
            <a:avLst/>
          </a:prstGeom>
        </p:spPr>
      </p:pic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D966BF91-D128-4557-80DB-84AA2D50B7BB}"/>
              </a:ext>
            </a:extLst>
          </p:cNvPr>
          <p:cNvCxnSpPr/>
          <p:nvPr/>
        </p:nvCxnSpPr>
        <p:spPr>
          <a:xfrm>
            <a:off x="6472809" y="1706880"/>
            <a:ext cx="127635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5D2B0432-EC1A-4841-93ED-BB77492EB5CD}"/>
              </a:ext>
            </a:extLst>
          </p:cNvPr>
          <p:cNvCxnSpPr>
            <a:cxnSpLocks/>
          </p:cNvCxnSpPr>
          <p:nvPr/>
        </p:nvCxnSpPr>
        <p:spPr>
          <a:xfrm>
            <a:off x="6930165" y="3294978"/>
            <a:ext cx="38548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1D5F0608-C09D-4894-8717-5A323FE82A6F}"/>
              </a:ext>
            </a:extLst>
          </p:cNvPr>
          <p:cNvCxnSpPr>
            <a:cxnSpLocks/>
          </p:cNvCxnSpPr>
          <p:nvPr/>
        </p:nvCxnSpPr>
        <p:spPr>
          <a:xfrm>
            <a:off x="7302313" y="3285453"/>
            <a:ext cx="0" cy="12998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D284D5FF-FFC9-4430-AACC-517729DF94B5}"/>
              </a:ext>
            </a:extLst>
          </p:cNvPr>
          <p:cNvCxnSpPr>
            <a:cxnSpLocks/>
          </p:cNvCxnSpPr>
          <p:nvPr/>
        </p:nvCxnSpPr>
        <p:spPr>
          <a:xfrm>
            <a:off x="7288978" y="4577043"/>
            <a:ext cx="46019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A64661C-DCB8-4935-A654-654C52CA961A}"/>
              </a:ext>
            </a:extLst>
          </p:cNvPr>
          <p:cNvSpPr txBox="1"/>
          <p:nvPr/>
        </p:nvSpPr>
        <p:spPr>
          <a:xfrm>
            <a:off x="404485" y="4108473"/>
            <a:ext cx="631977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1. Прецизионная система контактов </a:t>
            </a:r>
          </a:p>
          <a:p>
            <a:r>
              <a:rPr lang="ru-RU" sz="2400" dirty="0"/>
              <a:t>2. Подложка с исследуемыми образцами</a:t>
            </a:r>
          </a:p>
          <a:p>
            <a:r>
              <a:rPr lang="ru-RU" sz="2400" dirty="0"/>
              <a:t>3. Интегрирующая сфера</a:t>
            </a:r>
          </a:p>
          <a:p>
            <a:r>
              <a:rPr lang="ru-RU" sz="2400" dirty="0"/>
              <a:t>4. Система вакуумного прижима</a:t>
            </a:r>
          </a:p>
          <a:p>
            <a:r>
              <a:rPr lang="ru-RU" sz="2400" dirty="0"/>
              <a:t>5. Система позиционирования подложки</a:t>
            </a:r>
          </a:p>
          <a:p>
            <a:r>
              <a:rPr lang="ru-RU" sz="2400" dirty="0"/>
              <a:t>6. Модули внешних воздействий</a:t>
            </a:r>
          </a:p>
          <a:p>
            <a:r>
              <a:rPr lang="ru-RU" sz="2400" dirty="0"/>
              <a:t>7. ЦАП и система анализа измерений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BFE8C4-9110-4A84-A690-3409493BDB22}"/>
              </a:ext>
            </a:extLst>
          </p:cNvPr>
          <p:cNvSpPr txBox="1"/>
          <p:nvPr/>
        </p:nvSpPr>
        <p:spPr>
          <a:xfrm>
            <a:off x="6472809" y="2847996"/>
            <a:ext cx="2958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1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4CD24C-715B-48DA-84DF-E03146DB3E5A}"/>
              </a:ext>
            </a:extLst>
          </p:cNvPr>
          <p:cNvSpPr txBox="1"/>
          <p:nvPr/>
        </p:nvSpPr>
        <p:spPr>
          <a:xfrm>
            <a:off x="1954597" y="2409205"/>
            <a:ext cx="2958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1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4DA46C-C035-4734-AC66-E260D1C43903}"/>
              </a:ext>
            </a:extLst>
          </p:cNvPr>
          <p:cNvSpPr txBox="1"/>
          <p:nvPr/>
        </p:nvSpPr>
        <p:spPr>
          <a:xfrm>
            <a:off x="2703384" y="2409205"/>
            <a:ext cx="2958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1</a:t>
            </a:r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14A1FE-48FC-4F61-AC66-6809AA29F140}"/>
              </a:ext>
            </a:extLst>
          </p:cNvPr>
          <p:cNvSpPr txBox="1"/>
          <p:nvPr/>
        </p:nvSpPr>
        <p:spPr>
          <a:xfrm>
            <a:off x="3864079" y="3059668"/>
            <a:ext cx="2958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891FCF-FD7D-4958-AA29-347565EB80B3}"/>
              </a:ext>
            </a:extLst>
          </p:cNvPr>
          <p:cNvSpPr txBox="1"/>
          <p:nvPr/>
        </p:nvSpPr>
        <p:spPr>
          <a:xfrm>
            <a:off x="5002597" y="1337548"/>
            <a:ext cx="2958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C11248-5D2B-45D8-A4EE-5204A1A8CBD9}"/>
              </a:ext>
            </a:extLst>
          </p:cNvPr>
          <p:cNvSpPr txBox="1"/>
          <p:nvPr/>
        </p:nvSpPr>
        <p:spPr>
          <a:xfrm>
            <a:off x="2331114" y="1522214"/>
            <a:ext cx="2958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F7A175-90B4-4F87-9238-EEDC916F5CD5}"/>
              </a:ext>
            </a:extLst>
          </p:cNvPr>
          <p:cNvSpPr txBox="1"/>
          <p:nvPr/>
        </p:nvSpPr>
        <p:spPr>
          <a:xfrm>
            <a:off x="2331113" y="3429000"/>
            <a:ext cx="2958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561264-A4BE-4D13-9FBD-E0C5E374682A}"/>
              </a:ext>
            </a:extLst>
          </p:cNvPr>
          <p:cNvSpPr txBox="1"/>
          <p:nvPr/>
        </p:nvSpPr>
        <p:spPr>
          <a:xfrm>
            <a:off x="6956379" y="1300205"/>
            <a:ext cx="2958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673534-42C0-43BA-8C1D-5CAD91178532}"/>
              </a:ext>
            </a:extLst>
          </p:cNvPr>
          <p:cNvSpPr txBox="1"/>
          <p:nvPr/>
        </p:nvSpPr>
        <p:spPr>
          <a:xfrm>
            <a:off x="699538" y="3546596"/>
            <a:ext cx="8598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5, 6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A46D85-378C-45D6-852C-2E289F2C197E}"/>
              </a:ext>
            </a:extLst>
          </p:cNvPr>
          <p:cNvSpPr txBox="1"/>
          <p:nvPr/>
        </p:nvSpPr>
        <p:spPr>
          <a:xfrm>
            <a:off x="5011852" y="3729923"/>
            <a:ext cx="2958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F3B324-AA76-40F4-A0FF-84726D8095C9}"/>
              </a:ext>
            </a:extLst>
          </p:cNvPr>
          <p:cNvSpPr txBox="1"/>
          <p:nvPr/>
        </p:nvSpPr>
        <p:spPr>
          <a:xfrm>
            <a:off x="6966024" y="3840314"/>
            <a:ext cx="2958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7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DEB2B2D-AED5-B9A9-0EFC-0635078147D1}"/>
              </a:ext>
            </a:extLst>
          </p:cNvPr>
          <p:cNvSpPr/>
          <p:nvPr/>
        </p:nvSpPr>
        <p:spPr>
          <a:xfrm>
            <a:off x="3110" y="0"/>
            <a:ext cx="2307772" cy="957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AB2CE7-7D59-8074-CA85-431797EBEF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85" y="154739"/>
            <a:ext cx="2182697" cy="66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265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C66E61-71B8-41F3-9268-07C4D1899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310" y="0"/>
            <a:ext cx="8490043" cy="915489"/>
          </a:xfrm>
        </p:spPr>
        <p:txBody>
          <a:bodyPr/>
          <a:lstStyle/>
          <a:p>
            <a:pPr algn="ctr"/>
            <a:r>
              <a:rPr lang="ru-RU" b="1" dirty="0">
                <a:solidFill>
                  <a:srgbClr val="0070C0"/>
                </a:solidFill>
                <a:latin typeface="Jura" panose="02000503000000000000" pitchFamily="2" charset="0"/>
                <a:ea typeface="Jura" panose="02000503000000000000" pitchFamily="2" charset="0"/>
              </a:rPr>
              <a:t>Актуальность и применение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6E87C1C-4A61-4F90-A91B-3E7874B9B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21843" y="6207051"/>
            <a:ext cx="2743200" cy="365125"/>
          </a:xfrm>
        </p:spPr>
        <p:txBody>
          <a:bodyPr/>
          <a:lstStyle/>
          <a:p>
            <a:fld id="{AC6ED74B-DE31-4673-A900-0D4C5CE1AA24}" type="slidenum">
              <a:rPr lang="ru-RU" sz="2000" smtClean="0">
                <a:latin typeface="Jura" panose="02000503000000000000" pitchFamily="2" charset="0"/>
                <a:ea typeface="Jura" panose="02000503000000000000" pitchFamily="2" charset="0"/>
              </a:rPr>
              <a:t>2</a:t>
            </a:fld>
            <a:endParaRPr lang="ru-RU" sz="2000" dirty="0">
              <a:latin typeface="Jura" panose="02000503000000000000" pitchFamily="2" charset="0"/>
              <a:ea typeface="Jura" panose="02000503000000000000" pitchFamily="2" charset="0"/>
            </a:endParaRPr>
          </a:p>
        </p:txBody>
      </p:sp>
      <p:pic>
        <p:nvPicPr>
          <p:cNvPr id="34" name="Рисунок 33" descr="Изображение выглядит как валюта, деньги, Работа с наличностью, Наличные средства&#10;&#10;Автоматически созданное описание">
            <a:extLst>
              <a:ext uri="{FF2B5EF4-FFF2-40B4-BE49-F238E27FC236}">
                <a16:creationId xmlns:a16="http://schemas.microsoft.com/office/drawing/2014/main" id="{AD3517A7-59DB-4C09-81B5-81AC6A1F6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2" b="89892" l="9868" r="93092">
                        <a14:foregroundMark x1="77961" y1="38280" x2="71382" y2="40215"/>
                        <a14:foregroundMark x1="66118" y1="21720" x2="64803" y2="22581"/>
                        <a14:foregroundMark x1="93092" y1="37419" x2="93092" y2="37419"/>
                        <a14:foregroundMark x1="47368" y1="35269" x2="48849" y2="39355"/>
                        <a14:foregroundMark x1="59868" y1="66022" x2="60526" y2="66667"/>
                        <a14:foregroundMark x1="60033" y1="67957" x2="57730" y2="69032"/>
                        <a14:foregroundMark x1="58882" y1="69032" x2="46053" y2="74839"/>
                        <a14:foregroundMark x1="46053" y1="74839" x2="45066" y2="75914"/>
                        <a14:foregroundMark x1="45724" y1="75054" x2="28454" y2="84086"/>
                        <a14:foregroundMark x1="28125" y1="85376" x2="27632" y2="81505"/>
                        <a14:foregroundMark x1="24013" y1="69032" x2="22697" y2="64086"/>
                        <a14:foregroundMark x1="21875" y1="61720" x2="20230" y2="56344"/>
                        <a14:foregroundMark x1="19901" y1="56129" x2="18586" y2="51398"/>
                        <a14:foregroundMark x1="18421" y1="49677" x2="18092" y2="48817"/>
                        <a14:foregroundMark x1="44737" y1="76344" x2="28454" y2="84301"/>
                        <a14:foregroundMark x1="30592" y1="83656" x2="34375" y2="81720"/>
                        <a14:foregroundMark x1="31579" y1="83871" x2="29276" y2="84731"/>
                        <a14:foregroundMark x1="78618" y1="33118" x2="72862" y2="45376"/>
                        <a14:foregroundMark x1="83717" y1="35914" x2="80428" y2="49677"/>
                        <a14:foregroundMark x1="83553" y1="49032" x2="85691" y2="350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304" y="3698045"/>
            <a:ext cx="2982896" cy="2281327"/>
          </a:xfrm>
          <a:prstGeom prst="rect">
            <a:avLst/>
          </a:prstGeom>
        </p:spPr>
      </p:pic>
      <p:pic>
        <p:nvPicPr>
          <p:cNvPr id="38" name="Рисунок 37" descr="Изображение выглядит как Прямоугольник, снимок экрана, прямоугольный, окно&#10;&#10;Автоматически созданное описание">
            <a:extLst>
              <a:ext uri="{FF2B5EF4-FFF2-40B4-BE49-F238E27FC236}">
                <a16:creationId xmlns:a16="http://schemas.microsoft.com/office/drawing/2014/main" id="{D5B9F101-E36B-4DBD-A06C-DCCD4582EC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8197" y="4356156"/>
            <a:ext cx="1821883" cy="1278514"/>
          </a:xfrm>
          <a:prstGeom prst="rect">
            <a:avLst/>
          </a:prstGeom>
        </p:spPr>
      </p:pic>
      <p:pic>
        <p:nvPicPr>
          <p:cNvPr id="42" name="Рисунок 41" descr="Изображение выглядит как Прямоугольник, линия, прямоугольный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54112C60-9BCD-44D7-BA52-82EEAA5BE6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326" y="4084471"/>
            <a:ext cx="1278514" cy="1811550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4288D5B1-8BD1-465A-BBCB-3FD162E6D96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639" b="93173" l="2611" r="93995">
                        <a14:foregroundMark x1="91645" y1="40964" x2="85901" y2="67068"/>
                        <a14:foregroundMark x1="91906" y1="52209" x2="82245" y2="75100"/>
                        <a14:foregroundMark x1="82245" y1="75100" x2="63446" y2="89558"/>
                        <a14:foregroundMark x1="63446" y1="89558" x2="59791" y2="89157"/>
                        <a14:foregroundMark x1="62141" y1="89157" x2="41775" y2="89558"/>
                        <a14:foregroundMark x1="41775" y1="89558" x2="12533" y2="67068"/>
                        <a14:foregroundMark x1="11227" y1="72289" x2="7572" y2="65462"/>
                        <a14:foregroundMark x1="10705" y1="60643" x2="13055" y2="33333"/>
                        <a14:foregroundMark x1="8877" y1="46185" x2="6005" y2="52209"/>
                        <a14:foregroundMark x1="40731" y1="93173" x2="48303" y2="92369"/>
                        <a14:foregroundMark x1="89817" y1="40964" x2="88512" y2="32932"/>
                        <a14:foregroundMark x1="93995" y1="46185" x2="93734" y2="48594"/>
                        <a14:foregroundMark x1="68407" y1="10843" x2="33943" y2="10040"/>
                        <a14:foregroundMark x1="4439" y1="48193" x2="2611" y2="538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1694" y="4043108"/>
            <a:ext cx="2701366" cy="1756240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20E42D49-65A0-4577-A554-D2050E2FFF7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870" b="91848" l="6226" r="95331">
                        <a14:foregroundMark x1="80545" y1="78261" x2="43580" y2="80978"/>
                        <a14:foregroundMark x1="44747" y1="88043" x2="58366" y2="88043"/>
                        <a14:foregroundMark x1="84047" y1="82609" x2="69650" y2="85870"/>
                        <a14:foregroundMark x1="88327" y1="83152" x2="92218" y2="79348"/>
                        <a14:foregroundMark x1="92996" y1="82065" x2="93385" y2="82609"/>
                        <a14:foregroundMark x1="34630" y1="83696" x2="27626" y2="84783"/>
                        <a14:foregroundMark x1="42412" y1="89130" x2="35409" y2="89674"/>
                        <a14:foregroundMark x1="34630" y1="90217" x2="27237" y2="88587"/>
                        <a14:foregroundMark x1="24903" y1="88587" x2="23735" y2="88587"/>
                        <a14:foregroundMark x1="22957" y1="88587" x2="22568" y2="86413"/>
                        <a14:foregroundMark x1="22568" y1="92391" x2="21790" y2="92391"/>
                        <a14:foregroundMark x1="20233" y1="84783" x2="19066" y2="79891"/>
                        <a14:foregroundMark x1="18677" y1="78261" x2="6226" y2="21739"/>
                        <a14:foregroundMark x1="7782" y1="19022" x2="15175" y2="15217"/>
                        <a14:foregroundMark x1="13230" y1="14674" x2="68872" y2="11413"/>
                        <a14:foregroundMark x1="95331" y1="83152" x2="95331" y2="83696"/>
                      </a14:backgroundRemoval>
                    </a14:imgEffect>
                  </a14:imgLayer>
                </a14:imgProps>
              </a:ext>
            </a:extLst>
          </a:blip>
          <a:srcRect l="2205" t="4423" r="2084" b="3335"/>
          <a:stretch/>
        </p:blipFill>
        <p:spPr>
          <a:xfrm rot="20250942">
            <a:off x="6917682" y="1594420"/>
            <a:ext cx="1627926" cy="1123269"/>
          </a:xfrm>
          <a:prstGeom prst="rect">
            <a:avLst/>
          </a:prstGeom>
        </p:spPr>
      </p:pic>
      <p:sp>
        <p:nvSpPr>
          <p:cNvPr id="52" name="Блок-схема: решение 51">
            <a:extLst>
              <a:ext uri="{FF2B5EF4-FFF2-40B4-BE49-F238E27FC236}">
                <a16:creationId xmlns:a16="http://schemas.microsoft.com/office/drawing/2014/main" id="{46BB227C-6C75-4C85-880B-18CA870960C0}"/>
              </a:ext>
            </a:extLst>
          </p:cNvPr>
          <p:cNvSpPr/>
          <p:nvPr/>
        </p:nvSpPr>
        <p:spPr>
          <a:xfrm rot="587861">
            <a:off x="6781345" y="4758697"/>
            <a:ext cx="259704" cy="217063"/>
          </a:xfrm>
          <a:prstGeom prst="flowChartDecision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 sz="1050"/>
          </a:p>
        </p:txBody>
      </p: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ECB18AE3-CB77-442F-94A2-C6E52B48F986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7039155" y="2889360"/>
            <a:ext cx="533222" cy="19999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Рисунок 45" descr="Изображение выглядит как электроника, схема, Электронный компонент, Компонент схемы&#10;&#10;Автоматически созданное описание">
            <a:extLst>
              <a:ext uri="{FF2B5EF4-FFF2-40B4-BE49-F238E27FC236}">
                <a16:creationId xmlns:a16="http://schemas.microsoft.com/office/drawing/2014/main" id="{18B1645E-59BF-44D7-B26A-FF6036B86C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073" y="1193579"/>
            <a:ext cx="2543671" cy="1695781"/>
          </a:xfrm>
          <a:prstGeom prst="rect">
            <a:avLst/>
          </a:prstGeom>
        </p:spPr>
      </p:pic>
      <p:pic>
        <p:nvPicPr>
          <p:cNvPr id="47" name="Picture 10" descr="Тонкопленочные солнечные батареи | Экооборона Московской области">
            <a:extLst>
              <a:ext uri="{FF2B5EF4-FFF2-40B4-BE49-F238E27FC236}">
                <a16:creationId xmlns:a16="http://schemas.microsoft.com/office/drawing/2014/main" id="{8061A278-98E1-436C-8E0C-1CA53362D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436" y="2995590"/>
            <a:ext cx="2543671" cy="158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BCBDEBAD-E9FE-4A50-8E6B-3088EF63C1F6}"/>
              </a:ext>
            </a:extLst>
          </p:cNvPr>
          <p:cNvSpPr/>
          <p:nvPr/>
        </p:nvSpPr>
        <p:spPr>
          <a:xfrm>
            <a:off x="179294" y="1058652"/>
            <a:ext cx="8848165" cy="4920720"/>
          </a:xfrm>
          <a:prstGeom prst="rect">
            <a:avLst/>
          </a:prstGeom>
          <a:noFill/>
          <a:ln w="38100">
            <a:solidFill>
              <a:srgbClr val="3A80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A4D3BB99-362F-4883-91D7-24D1FA992531}"/>
              </a:ext>
            </a:extLst>
          </p:cNvPr>
          <p:cNvSpPr/>
          <p:nvPr/>
        </p:nvSpPr>
        <p:spPr>
          <a:xfrm>
            <a:off x="9142499" y="1058652"/>
            <a:ext cx="2968820" cy="3679531"/>
          </a:xfrm>
          <a:prstGeom prst="rect">
            <a:avLst/>
          </a:prstGeom>
          <a:noFill/>
          <a:ln w="38100">
            <a:solidFill>
              <a:srgbClr val="3A80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55BA130-80DB-45DF-9530-D3C0B9B8951E}"/>
              </a:ext>
            </a:extLst>
          </p:cNvPr>
          <p:cNvSpPr txBox="1"/>
          <p:nvPr/>
        </p:nvSpPr>
        <p:spPr>
          <a:xfrm>
            <a:off x="3084894" y="5979372"/>
            <a:ext cx="31368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0070C0"/>
                </a:solidFill>
                <a:latin typeface="Jura" panose="02000503000000000000" pitchFamily="2" charset="0"/>
                <a:ea typeface="Jura" panose="02000503000000000000" pitchFamily="2" charset="0"/>
              </a:rPr>
              <a:t>OLED </a:t>
            </a:r>
            <a:r>
              <a:rPr lang="ru-RU" sz="3000" dirty="0">
                <a:solidFill>
                  <a:srgbClr val="0070C0"/>
                </a:solidFill>
                <a:latin typeface="Jura" panose="02000503000000000000" pitchFamily="2" charset="0"/>
                <a:ea typeface="Jura" panose="02000503000000000000" pitchFamily="2" charset="0"/>
              </a:rPr>
              <a:t>устройства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303A5F6-37FD-4CD8-AFD7-9C9002CC73BE}"/>
              </a:ext>
            </a:extLst>
          </p:cNvPr>
          <p:cNvSpPr txBox="1"/>
          <p:nvPr/>
        </p:nvSpPr>
        <p:spPr>
          <a:xfrm>
            <a:off x="9088871" y="4738183"/>
            <a:ext cx="31368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000" dirty="0">
                <a:solidFill>
                  <a:srgbClr val="0070C0"/>
                </a:solidFill>
                <a:latin typeface="Jura" panose="02000503000000000000" pitchFamily="2" charset="0"/>
                <a:ea typeface="Jura" panose="02000503000000000000" pitchFamily="2" charset="0"/>
              </a:rPr>
              <a:t>МЭМС и </a:t>
            </a:r>
            <a:r>
              <a:rPr lang="ru-RU" sz="3000" dirty="0" err="1">
                <a:solidFill>
                  <a:srgbClr val="0070C0"/>
                </a:solidFill>
                <a:latin typeface="Jura" panose="02000503000000000000" pitchFamily="2" charset="0"/>
                <a:ea typeface="Jura" panose="02000503000000000000" pitchFamily="2" charset="0"/>
              </a:rPr>
              <a:t>фотовольтаика</a:t>
            </a:r>
            <a:endParaRPr lang="ru-RU" sz="3000" dirty="0">
              <a:solidFill>
                <a:srgbClr val="0070C0"/>
              </a:solidFill>
              <a:latin typeface="Jura" panose="02000503000000000000" pitchFamily="2" charset="0"/>
              <a:ea typeface="Jura" panose="02000503000000000000" pitchFamily="2" charset="0"/>
            </a:endParaRPr>
          </a:p>
        </p:txBody>
      </p:sp>
      <p:pic>
        <p:nvPicPr>
          <p:cNvPr id="5" name="Рисунок 4" descr="Изображение выглядит как текст, снимок экрана, линия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9D184110-3E95-49F4-B00C-E8AF133BC6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656" y="1244313"/>
            <a:ext cx="4087355" cy="2750146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0D215EB-C993-F50F-4F44-2C7E9E191C18}"/>
              </a:ext>
            </a:extLst>
          </p:cNvPr>
          <p:cNvSpPr/>
          <p:nvPr/>
        </p:nvSpPr>
        <p:spPr>
          <a:xfrm>
            <a:off x="3110" y="0"/>
            <a:ext cx="2307772" cy="957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4096FC-3C85-1C6F-75EF-152BF3A776F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85" y="154739"/>
            <a:ext cx="2182697" cy="66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81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2CFB4D8-2125-4875-BDBC-AA3D5C292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05" y="2007511"/>
            <a:ext cx="11159630" cy="2486094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ru-RU" dirty="0">
                <a:solidFill>
                  <a:srgbClr val="0070C0"/>
                </a:solidFill>
                <a:latin typeface="Jura" panose="02000503000000000000" pitchFamily="2" charset="0"/>
                <a:ea typeface="Jura" panose="02000503000000000000" pitchFamily="2" charset="0"/>
              </a:rPr>
              <a:t>Управляющее напряжение (</a:t>
            </a:r>
            <a:r>
              <a:rPr lang="ru-RU" dirty="0" err="1">
                <a:solidFill>
                  <a:srgbClr val="0070C0"/>
                </a:solidFill>
                <a:latin typeface="Jura" panose="02000503000000000000" pitchFamily="2" charset="0"/>
                <a:ea typeface="Jura" panose="02000503000000000000" pitchFamily="2" charset="0"/>
              </a:rPr>
              <a:t>driving</a:t>
            </a:r>
            <a:r>
              <a:rPr lang="ru-RU" dirty="0">
                <a:solidFill>
                  <a:srgbClr val="0070C0"/>
                </a:solidFill>
                <a:latin typeface="Jura" panose="02000503000000000000" pitchFamily="2" charset="0"/>
                <a:ea typeface="Jura" panose="02000503000000000000" pitchFamily="2" charset="0"/>
              </a:rPr>
              <a:t> </a:t>
            </a:r>
            <a:r>
              <a:rPr lang="ru-RU" dirty="0" err="1">
                <a:solidFill>
                  <a:srgbClr val="0070C0"/>
                </a:solidFill>
                <a:latin typeface="Jura" panose="02000503000000000000" pitchFamily="2" charset="0"/>
                <a:ea typeface="Jura" panose="02000503000000000000" pitchFamily="2" charset="0"/>
              </a:rPr>
              <a:t>voltage</a:t>
            </a:r>
            <a:r>
              <a:rPr lang="ru-RU" dirty="0">
                <a:solidFill>
                  <a:srgbClr val="0070C0"/>
                </a:solidFill>
                <a:latin typeface="Jura" panose="02000503000000000000" pitchFamily="2" charset="0"/>
                <a:ea typeface="Jura" panose="02000503000000000000" pitchFamily="2" charset="0"/>
              </a:rPr>
              <a:t>);</a:t>
            </a:r>
          </a:p>
          <a:p>
            <a:pPr algn="just"/>
            <a:r>
              <a:rPr lang="ru-RU" dirty="0">
                <a:solidFill>
                  <a:srgbClr val="0070C0"/>
                </a:solidFill>
                <a:latin typeface="Jura" panose="02000503000000000000" pitchFamily="2" charset="0"/>
                <a:ea typeface="Jura" panose="02000503000000000000" pitchFamily="2" charset="0"/>
              </a:rPr>
              <a:t>Величины тока и плотности тока при достижении определенного уровня яркости OLED;</a:t>
            </a:r>
          </a:p>
          <a:p>
            <a:pPr algn="just"/>
            <a:r>
              <a:rPr lang="ru-RU" dirty="0">
                <a:solidFill>
                  <a:srgbClr val="0070C0"/>
                </a:solidFill>
                <a:latin typeface="Jura" panose="02000503000000000000" pitchFamily="2" charset="0"/>
                <a:ea typeface="Jura" panose="02000503000000000000" pitchFamily="2" charset="0"/>
              </a:rPr>
              <a:t>Оптический диапазон спектра излучения OLED в совокупности с яркостью излученного потока;</a:t>
            </a:r>
          </a:p>
          <a:p>
            <a:pPr algn="just"/>
            <a:r>
              <a:rPr lang="ru-RU" dirty="0">
                <a:solidFill>
                  <a:srgbClr val="0070C0"/>
                </a:solidFill>
                <a:latin typeface="Jura" panose="02000503000000000000" pitchFamily="2" charset="0"/>
                <a:ea typeface="Jura" panose="02000503000000000000" pitchFamily="2" charset="0"/>
              </a:rPr>
              <a:t>Показательный параметр </a:t>
            </a:r>
            <a:r>
              <a:rPr lang="en-US" dirty="0" err="1">
                <a:solidFill>
                  <a:srgbClr val="0070C0"/>
                </a:solidFill>
                <a:latin typeface="Jura" panose="02000503000000000000" pitchFamily="2" charset="0"/>
                <a:ea typeface="Jura" panose="02000503000000000000" pitchFamily="2" charset="0"/>
              </a:rPr>
              <a:t>FoM</a:t>
            </a:r>
            <a:r>
              <a:rPr lang="ru-RU" dirty="0">
                <a:solidFill>
                  <a:srgbClr val="0070C0"/>
                </a:solidFill>
                <a:latin typeface="Jura" panose="02000503000000000000" pitchFamily="2" charset="0"/>
                <a:ea typeface="Jura" panose="02000503000000000000" pitchFamily="2" charset="0"/>
              </a:rPr>
              <a:t>: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6E87C1C-4A61-4F90-A91B-3E7874B9B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21843" y="6207051"/>
            <a:ext cx="2743200" cy="365125"/>
          </a:xfrm>
        </p:spPr>
        <p:txBody>
          <a:bodyPr/>
          <a:lstStyle/>
          <a:p>
            <a:fld id="{AC6ED74B-DE31-4673-A900-0D4C5CE1AA24}" type="slidenum">
              <a:rPr lang="ru-RU" sz="2000" smtClean="0">
                <a:latin typeface="Jura" panose="02000503000000000000" pitchFamily="2" charset="0"/>
                <a:ea typeface="Jura" panose="02000503000000000000" pitchFamily="2" charset="0"/>
              </a:rPr>
              <a:t>3</a:t>
            </a:fld>
            <a:endParaRPr lang="ru-RU" sz="2000" dirty="0">
              <a:latin typeface="Jura" panose="02000503000000000000" pitchFamily="2" charset="0"/>
              <a:ea typeface="Jura" panose="02000503000000000000" pitchFamily="2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266D88B-6F16-4F7D-8636-669FDCF1EDC4}"/>
              </a:ext>
            </a:extLst>
          </p:cNvPr>
          <p:cNvSpPr txBox="1">
            <a:spLocks/>
          </p:cNvSpPr>
          <p:nvPr/>
        </p:nvSpPr>
        <p:spPr>
          <a:xfrm>
            <a:off x="479305" y="1092022"/>
            <a:ext cx="10515600" cy="915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rgbClr val="0070C0"/>
                </a:solidFill>
                <a:latin typeface="Jura" panose="02000503000000000000" pitchFamily="2" charset="0"/>
                <a:ea typeface="Jura" panose="02000503000000000000" pitchFamily="2" charset="0"/>
              </a:rPr>
              <a:t>Физические параметры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CE15B58-479D-50FC-C691-87178A100FAF}"/>
              </a:ext>
            </a:extLst>
          </p:cNvPr>
          <p:cNvSpPr txBox="1">
            <a:spLocks/>
          </p:cNvSpPr>
          <p:nvPr/>
        </p:nvSpPr>
        <p:spPr>
          <a:xfrm>
            <a:off x="2850310" y="0"/>
            <a:ext cx="8490043" cy="915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>
                <a:solidFill>
                  <a:srgbClr val="0070C0"/>
                </a:solidFill>
                <a:latin typeface="Jura" panose="02000503000000000000" pitchFamily="2" charset="0"/>
                <a:ea typeface="Jura" panose="02000503000000000000" pitchFamily="2" charset="0"/>
              </a:rPr>
              <a:t>Актуальность и применение</a:t>
            </a:r>
            <a:endParaRPr lang="ru-RU" b="1" dirty="0">
              <a:solidFill>
                <a:srgbClr val="0070C0"/>
              </a:solidFill>
              <a:latin typeface="Jura" panose="02000503000000000000" pitchFamily="2" charset="0"/>
              <a:ea typeface="Jura" panose="02000503000000000000" pitchFamily="2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3B7621C-D6CF-619F-274E-7651EA148DB0}"/>
              </a:ext>
            </a:extLst>
          </p:cNvPr>
          <p:cNvSpPr/>
          <p:nvPr/>
        </p:nvSpPr>
        <p:spPr>
          <a:xfrm>
            <a:off x="3110" y="0"/>
            <a:ext cx="2307772" cy="957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69B4935-9DD8-B51D-B12B-A4DE4771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85" y="154739"/>
            <a:ext cx="2182697" cy="6609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74F0C0-74A9-75D2-BAB1-11B798C57B4A}"/>
                  </a:ext>
                </a:extLst>
              </p:cNvPr>
              <p:cNvSpPr txBox="1"/>
              <p:nvPr/>
            </p:nvSpPr>
            <p:spPr>
              <a:xfrm>
                <a:off x="4574598" y="3429000"/>
                <a:ext cx="6094268" cy="3427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smtClean="0">
                              <a:solidFill>
                                <a:srgbClr val="3A80CD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rgbClr val="3A80CD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𝐹𝑜𝑀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rgbClr val="3A80CD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𝑙𝑜𝑤</m:t>
                          </m:r>
                          <m:r>
                            <a:rPr lang="ru-RU" sz="1800" i="1">
                              <a:solidFill>
                                <a:srgbClr val="3A80CD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ru-RU" sz="1800" i="1">
                              <a:solidFill>
                                <a:srgbClr val="3A80CD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𝑐𝑢𝑟𝑟𝑒𝑛𝑡</m:t>
                          </m:r>
                        </m:sub>
                      </m:sSub>
                      <m:r>
                        <a:rPr lang="ru-RU" sz="1800" i="1">
                          <a:solidFill>
                            <a:srgbClr val="3A80CD"/>
                          </a:solidFill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800" i="1">
                              <a:solidFill>
                                <a:srgbClr val="3A80CD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solidFill>
                                <a:srgbClr val="3A80CD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ru-RU" sz="1800" i="1">
                              <a:solidFill>
                                <a:srgbClr val="3A80CD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𝑑𝐼</m:t>
                          </m:r>
                        </m:den>
                      </m:f>
                      <m:d>
                        <m:dPr>
                          <m:ctrlPr>
                            <a:rPr lang="ru-RU" sz="1800" i="1">
                              <a:solidFill>
                                <a:srgbClr val="3A80CD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limLoc m:val="subSup"/>
                              <m:ctrlPr>
                                <a:rPr lang="ru-RU" sz="1800" i="1">
                                  <a:solidFill>
                                    <a:srgbClr val="3A80CD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ru-RU" sz="1800" i="1">
                                      <a:solidFill>
                                        <a:srgbClr val="3A80C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solidFill>
                                        <a:srgbClr val="3A80C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solidFill>
                                        <a:srgbClr val="3A80C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ru-RU" sz="1800" i="1">
                                      <a:solidFill>
                                        <a:srgbClr val="3A80C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solidFill>
                                        <a:srgbClr val="3A80C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solidFill>
                                        <a:srgbClr val="3A80C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ru-RU" sz="1800" i="1">
                                  <a:solidFill>
                                    <a:srgbClr val="3A80CD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ru-RU" sz="1800" i="1">
                                      <a:solidFill>
                                        <a:srgbClr val="3A80C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800" i="1">
                                      <a:solidFill>
                                        <a:srgbClr val="3A80C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𝜆</m:t>
                                  </m:r>
                                </m:e>
                              </m:d>
                              <m:r>
                                <a:rPr lang="ru-RU" sz="1800" i="1">
                                  <a:solidFill>
                                    <a:srgbClr val="3A80CD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ru-RU" sz="1800" i="1">
                                  <a:solidFill>
                                    <a:srgbClr val="3A80CD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e>
                          </m:nary>
                        </m:e>
                      </m:d>
                      <m:r>
                        <a:rPr lang="ru-RU" sz="1800" i="1">
                          <a:solidFill>
                            <a:srgbClr val="3A80CD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ru-RU" sz="1400" dirty="0">
                  <a:solidFill>
                    <a:srgbClr val="3A80CD"/>
                  </a:solidFill>
                  <a:effectLst/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solidFill>
                                <a:srgbClr val="3A80CD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rgbClr val="3A80CD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𝐹𝑜𝑀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rgbClr val="3A80CD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h𝑖𝑔h</m:t>
                          </m:r>
                          <m:r>
                            <a:rPr lang="ru-RU" sz="1800" i="1">
                              <a:solidFill>
                                <a:srgbClr val="3A80CD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ru-RU" sz="1800" i="1">
                              <a:solidFill>
                                <a:srgbClr val="3A80CD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𝑐𝑢𝑟𝑟𝑒𝑛𝑡</m:t>
                          </m:r>
                        </m:sub>
                      </m:sSub>
                      <m:r>
                        <a:rPr lang="ru-RU" sz="1800" i="1">
                          <a:solidFill>
                            <a:srgbClr val="3A80CD"/>
                          </a:solidFill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800" i="1">
                              <a:solidFill>
                                <a:srgbClr val="3A80CD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solidFill>
                                <a:srgbClr val="3A80CD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ru-RU" sz="1800" i="1">
                              <a:solidFill>
                                <a:srgbClr val="3A80CD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𝑑𝐼</m:t>
                          </m:r>
                        </m:den>
                      </m:f>
                      <m:d>
                        <m:dPr>
                          <m:ctrlPr>
                            <a:rPr lang="ru-RU" sz="1800" i="1">
                              <a:solidFill>
                                <a:srgbClr val="3A80CD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limLoc m:val="subSup"/>
                              <m:ctrlPr>
                                <a:rPr lang="ru-RU" sz="1800" i="1">
                                  <a:solidFill>
                                    <a:srgbClr val="3A80CD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ru-RU" sz="1800" i="1">
                                      <a:solidFill>
                                        <a:srgbClr val="3A80C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solidFill>
                                        <a:srgbClr val="3A80C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solidFill>
                                        <a:srgbClr val="3A80C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ru-RU" sz="1800" i="1">
                                      <a:solidFill>
                                        <a:srgbClr val="3A80C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solidFill>
                                        <a:srgbClr val="3A80C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solidFill>
                                        <a:srgbClr val="3A80C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ru-RU" sz="1800" i="1">
                                  <a:solidFill>
                                    <a:srgbClr val="3A80CD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ru-RU" sz="1800" i="1">
                                      <a:solidFill>
                                        <a:srgbClr val="3A80C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800" i="1">
                                      <a:solidFill>
                                        <a:srgbClr val="3A80C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𝜆</m:t>
                                  </m:r>
                                </m:e>
                              </m:d>
                              <m:r>
                                <a:rPr lang="ru-RU" sz="1800" i="1">
                                  <a:solidFill>
                                    <a:srgbClr val="3A80CD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ru-RU" sz="1800" i="1">
                                  <a:solidFill>
                                    <a:srgbClr val="3A80CD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e>
                          </m:nary>
                        </m:e>
                      </m:d>
                      <m:r>
                        <a:rPr lang="ru-RU" sz="1800" i="1">
                          <a:solidFill>
                            <a:srgbClr val="3A80CD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ru-RU" sz="1400" dirty="0">
                  <a:solidFill>
                    <a:srgbClr val="3A80CD"/>
                  </a:solidFill>
                  <a:effectLst/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solidFill>
                                <a:srgbClr val="3A80CD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rgbClr val="3A80CD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𝐹𝑜𝑀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rgbClr val="3A80CD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𝑐𝑢𝑟𝑟𝑒𝑛𝑡</m:t>
                          </m:r>
                        </m:sub>
                      </m:sSub>
                      <m:r>
                        <a:rPr lang="ru-RU" sz="1800" i="1">
                          <a:solidFill>
                            <a:srgbClr val="3A80CD"/>
                          </a:solidFill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1800" i="1">
                          <a:solidFill>
                            <a:srgbClr val="3A80CD"/>
                          </a:solidFill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𝑚𝑎𝑥</m:t>
                      </m:r>
                      <m:d>
                        <m:dPr>
                          <m:ctrlPr>
                            <a:rPr lang="ru-RU" sz="1800" i="1">
                              <a:solidFill>
                                <a:srgbClr val="3A80CD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1800" i="1">
                                  <a:solidFill>
                                    <a:srgbClr val="3A80CD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limLoc m:val="subSup"/>
                                  <m:ctrlPr>
                                    <a:rPr lang="ru-RU" sz="1800" i="1">
                                      <a:solidFill>
                                        <a:srgbClr val="3A80C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ru-RU" sz="1800" i="1">
                                          <a:solidFill>
                                            <a:srgbClr val="3A80CD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800" i="1">
                                          <a:solidFill>
                                            <a:srgbClr val="3A80CD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ru-RU" sz="1800" i="1">
                                          <a:solidFill>
                                            <a:srgbClr val="3A80CD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  <m:sup>
                                  <m:sSub>
                                    <m:sSubPr>
                                      <m:ctrlPr>
                                        <a:rPr lang="ru-RU" sz="1800" i="1">
                                          <a:solidFill>
                                            <a:srgbClr val="3A80CD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800" i="1">
                                          <a:solidFill>
                                            <a:srgbClr val="3A80CD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ru-RU" sz="1800" i="1">
                                          <a:solidFill>
                                            <a:srgbClr val="3A80CD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  <m:e>
                                  <m:r>
                                    <a:rPr lang="ru-RU" sz="1800" i="1">
                                      <a:solidFill>
                                        <a:srgbClr val="3A80C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  <m:d>
                                    <m:dPr>
                                      <m:ctrlPr>
                                        <a:rPr lang="ru-RU" sz="1800" i="1">
                                          <a:solidFill>
                                            <a:srgbClr val="3A80CD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800" i="1">
                                          <a:solidFill>
                                            <a:srgbClr val="3A80CD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r>
                                    <a:rPr lang="ru-RU" sz="1800" i="1">
                                      <a:solidFill>
                                        <a:srgbClr val="3A80C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r>
                                    <a:rPr lang="ru-RU" sz="1800" i="1">
                                      <a:solidFill>
                                        <a:srgbClr val="3A80C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𝜆</m:t>
                                  </m:r>
                                </m:e>
                              </m:nary>
                            </m:num>
                            <m:den>
                              <m:r>
                                <a:rPr lang="ru-RU" sz="1800" i="1">
                                  <a:solidFill>
                                    <a:srgbClr val="3A80CD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</m:den>
                          </m:f>
                        </m:e>
                      </m:d>
                      <m:r>
                        <a:rPr lang="ru-RU" sz="1800" i="1">
                          <a:solidFill>
                            <a:srgbClr val="3A80CD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ru-RU" sz="1400" dirty="0">
                  <a:solidFill>
                    <a:srgbClr val="3A80CD"/>
                  </a:solidFill>
                  <a:effectLst/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74F0C0-74A9-75D2-BAB1-11B798C57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598" y="3429000"/>
                <a:ext cx="6094268" cy="34270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EE514D3-FCAE-C6B6-67D2-7F84432A3670}"/>
              </a:ext>
            </a:extLst>
          </p:cNvPr>
          <p:cNvSpPr/>
          <p:nvPr/>
        </p:nvSpPr>
        <p:spPr>
          <a:xfrm>
            <a:off x="5737105" y="3647440"/>
            <a:ext cx="3752335" cy="30480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9604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C66E61-71B8-41F3-9268-07C4D1899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311" y="22186"/>
            <a:ext cx="8507972" cy="915489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rgbClr val="0070C0"/>
                </a:solidFill>
                <a:latin typeface="Jura" panose="02000503000000000000" pitchFamily="2" charset="0"/>
                <a:ea typeface="Jura" panose="02000503000000000000" pitchFamily="2" charset="0"/>
              </a:rPr>
              <a:t>Измерения и анализ данных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6E87C1C-4A61-4F90-A91B-3E7874B9B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21843" y="6207051"/>
            <a:ext cx="2743200" cy="365125"/>
          </a:xfrm>
        </p:spPr>
        <p:txBody>
          <a:bodyPr/>
          <a:lstStyle/>
          <a:p>
            <a:fld id="{AC6ED74B-DE31-4673-A900-0D4C5CE1AA24}" type="slidenum">
              <a:rPr lang="ru-RU" sz="2000" smtClean="0">
                <a:latin typeface="Jura" panose="02000503000000000000" pitchFamily="2" charset="0"/>
                <a:ea typeface="Jura" panose="02000503000000000000" pitchFamily="2" charset="0"/>
              </a:rPr>
              <a:t>4</a:t>
            </a:fld>
            <a:endParaRPr lang="ru-RU" sz="2000" dirty="0">
              <a:latin typeface="Jura" panose="02000503000000000000" pitchFamily="2" charset="0"/>
              <a:ea typeface="Jura" panose="02000503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6F67CD-3A1A-4C83-B733-39AB52573280}"/>
              </a:ext>
            </a:extLst>
          </p:cNvPr>
          <p:cNvSpPr txBox="1"/>
          <p:nvPr/>
        </p:nvSpPr>
        <p:spPr>
          <a:xfrm>
            <a:off x="6572365" y="1547663"/>
            <a:ext cx="51440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ru-RU" sz="2400" b="1" dirty="0">
                <a:solidFill>
                  <a:srgbClr val="3A80CD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Слева</a:t>
            </a:r>
            <a:r>
              <a:rPr lang="ru-RU" sz="2400" dirty="0">
                <a:solidFill>
                  <a:srgbClr val="3A80CD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– OLED, </a:t>
            </a:r>
            <a:r>
              <a:rPr lang="ru-RU" sz="2400" dirty="0" err="1">
                <a:solidFill>
                  <a:srgbClr val="3A80CD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напыленные</a:t>
            </a:r>
            <a:r>
              <a:rPr lang="ru-RU" sz="2400" dirty="0">
                <a:solidFill>
                  <a:srgbClr val="3A80CD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на кремниевую пластину, </a:t>
            </a:r>
            <a:r>
              <a:rPr lang="ru-RU" sz="2400" b="1" dirty="0">
                <a:solidFill>
                  <a:srgbClr val="3A80CD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справа</a:t>
            </a:r>
            <a:r>
              <a:rPr lang="ru-RU" sz="2400" dirty="0">
                <a:solidFill>
                  <a:srgbClr val="3A80CD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– схема координатной карты дисплеев.</a:t>
            </a:r>
            <a:endParaRPr lang="ru-RU" sz="2400" dirty="0">
              <a:solidFill>
                <a:srgbClr val="3A80CD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3DFEE5-E10E-49D4-B259-010DFA9B644E}"/>
              </a:ext>
            </a:extLst>
          </p:cNvPr>
          <p:cNvSpPr txBox="1"/>
          <p:nvPr/>
        </p:nvSpPr>
        <p:spPr>
          <a:xfrm>
            <a:off x="8737464" y="3357980"/>
            <a:ext cx="314410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ru-RU" sz="2400" b="1" dirty="0">
                <a:solidFill>
                  <a:srgbClr val="0070C0"/>
                </a:solidFill>
                <a:latin typeface="Jura" panose="02000503000000000000" pitchFamily="2" charset="0"/>
                <a:ea typeface="Jura" panose="02000503000000000000" pitchFamily="2" charset="0"/>
              </a:rPr>
              <a:t>После цикла измерений </a:t>
            </a:r>
            <a:r>
              <a:rPr lang="ru-RU" sz="2400" dirty="0">
                <a:solidFill>
                  <a:srgbClr val="0070C0"/>
                </a:solidFill>
                <a:latin typeface="Jura" panose="02000503000000000000" pitchFamily="2" charset="0"/>
                <a:ea typeface="Jura" panose="02000503000000000000" pitchFamily="2" charset="0"/>
              </a:rPr>
              <a:t>получается сочетание вольт-амперной и вольт-яркостной характеристик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D27235-1E87-438A-6031-17A49C3638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74" r="8034"/>
          <a:stretch/>
        </p:blipFill>
        <p:spPr bwMode="auto">
          <a:xfrm rot="16200000">
            <a:off x="1222762" y="624495"/>
            <a:ext cx="901713" cy="201447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BAD301D-6519-420F-FE84-BB4AC8BA42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61" b="99203" l="1326" r="99735">
                        <a14:foregroundMark x1="98674" y1="19920" x2="70292" y2="9562"/>
                        <a14:foregroundMark x1="70292" y1="9562" x2="36074" y2="10558"/>
                        <a14:foregroundMark x1="36074" y1="10558" x2="8753" y2="23307"/>
                        <a14:foregroundMark x1="9549" y1="21514" x2="11406" y2="20120"/>
                        <a14:foregroundMark x1="77719" y1="27092" x2="95225" y2="18924"/>
                        <a14:foregroundMark x1="97878" y1="21514" x2="99735" y2="41833"/>
                        <a14:foregroundMark x1="96286" y1="34263" x2="95491" y2="45219"/>
                        <a14:foregroundMark x1="97347" y1="34462" x2="92838" y2="48606"/>
                        <a14:foregroundMark x1="88064" y1="83267" x2="59682" y2="97012"/>
                        <a14:foregroundMark x1="59682" y1="97012" x2="52520" y2="96414"/>
                        <a14:foregroundMark x1="98143" y1="86255" x2="99469" y2="72112"/>
                        <a14:foregroundMark x1="45358" y1="95817" x2="23077" y2="93227"/>
                        <a14:foregroundMark x1="7427" y1="91633" x2="6897" y2="74701"/>
                        <a14:foregroundMark x1="6631" y1="85657" x2="29973" y2="97211"/>
                        <a14:foregroundMark x1="3979" y1="89841" x2="14324" y2="99402"/>
                        <a14:foregroundMark x1="1326" y1="63944" x2="3979" y2="35458"/>
                        <a14:foregroundMark x1="14324" y1="46016" x2="37135" y2="69124"/>
                        <a14:foregroundMark x1="37135" y1="69124" x2="37135" y2="69124"/>
                        <a14:foregroundMark x1="6897" y1="93028" x2="47480" y2="98606"/>
                        <a14:foregroundMark x1="33156" y1="87849" x2="48276" y2="53785"/>
                        <a14:foregroundMark x1="16180" y1="35657" x2="38196" y2="26096"/>
                        <a14:foregroundMark x1="16711" y1="16135" x2="18568" y2="15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254301" y="1996550"/>
            <a:ext cx="1296571" cy="1729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7FCC8D-63B0-29FE-B4CC-F1DC23D83E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614" y="1218315"/>
            <a:ext cx="3144105" cy="2291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BE348BD-5343-DC31-2560-57EEC5147CD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7" y="3658679"/>
            <a:ext cx="4398968" cy="305799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5A3D0F0-C9B7-F76E-0996-4FCC6F3620B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496" y="3821151"/>
            <a:ext cx="4398968" cy="2705421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A8299E9-9EAA-A409-D202-11A4F9AADAD2}"/>
              </a:ext>
            </a:extLst>
          </p:cNvPr>
          <p:cNvSpPr/>
          <p:nvPr/>
        </p:nvSpPr>
        <p:spPr>
          <a:xfrm>
            <a:off x="3110" y="0"/>
            <a:ext cx="2307772" cy="957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11DD325-AF7D-1000-BE00-4E422CE314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85" y="154739"/>
            <a:ext cx="2182697" cy="66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75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C66E61-71B8-41F3-9268-07C4D1899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309" y="22186"/>
            <a:ext cx="8490043" cy="915489"/>
          </a:xfrm>
        </p:spPr>
        <p:txBody>
          <a:bodyPr/>
          <a:lstStyle/>
          <a:p>
            <a:pPr algn="ctr"/>
            <a:r>
              <a:rPr lang="ru-RU" b="1" dirty="0">
                <a:solidFill>
                  <a:srgbClr val="0070C0"/>
                </a:solidFill>
                <a:latin typeface="Jura" panose="02000503000000000000" pitchFamily="2" charset="0"/>
                <a:ea typeface="Jura" panose="02000503000000000000" pitchFamily="2" charset="0"/>
              </a:rPr>
              <a:t>Экономическая эффективность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6E87C1C-4A61-4F90-A91B-3E7874B9B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21843" y="6207051"/>
            <a:ext cx="2743200" cy="365125"/>
          </a:xfrm>
        </p:spPr>
        <p:txBody>
          <a:bodyPr/>
          <a:lstStyle/>
          <a:p>
            <a:fld id="{AC6ED74B-DE31-4673-A900-0D4C5CE1AA24}" type="slidenum">
              <a:rPr lang="ru-RU" sz="2000" smtClean="0">
                <a:latin typeface="Jura" panose="02000503000000000000" pitchFamily="2" charset="0"/>
                <a:ea typeface="Jura" panose="02000503000000000000" pitchFamily="2" charset="0"/>
              </a:rPr>
              <a:t>5</a:t>
            </a:fld>
            <a:endParaRPr lang="ru-RU" sz="2000" dirty="0">
              <a:latin typeface="Jura" panose="02000503000000000000" pitchFamily="2" charset="0"/>
              <a:ea typeface="Jura" panose="02000503000000000000" pitchFamily="2" charset="0"/>
            </a:endParaRP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5CD1EE92-D901-B992-6BFA-0B32F18A61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132284"/>
              </p:ext>
            </p:extLst>
          </p:nvPr>
        </p:nvGraphicFramePr>
        <p:xfrm>
          <a:off x="2" y="1313726"/>
          <a:ext cx="11832404" cy="3770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12026283" imgH="3831021" progId="Origin95.Graph">
                  <p:embed/>
                </p:oleObj>
              </mc:Choice>
              <mc:Fallback>
                <p:oleObj name="Graph" r:id="rId2" imgW="12026283" imgH="3831021" progId="Origin95.Graph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" y="1313726"/>
                        <a:ext cx="11832404" cy="37709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D72C281-6DAB-BF44-F55C-1BE2DC555332}"/>
              </a:ext>
            </a:extLst>
          </p:cNvPr>
          <p:cNvSpPr txBox="1"/>
          <p:nvPr/>
        </p:nvSpPr>
        <p:spPr>
          <a:xfrm>
            <a:off x="173621" y="5541831"/>
            <a:ext cx="105852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ru-RU" sz="2400" b="1" dirty="0">
                <a:solidFill>
                  <a:srgbClr val="0070C0"/>
                </a:solidFill>
                <a:latin typeface="Jura" panose="02000503000000000000" pitchFamily="2" charset="0"/>
                <a:ea typeface="Jura" panose="02000503000000000000" pitchFamily="2" charset="0"/>
              </a:rPr>
              <a:t>Вольт-амперная и вольт-яркостная зависимости, полученные путем сопоставления</a:t>
            </a:r>
            <a:endParaRPr lang="ru-RU" sz="2400" dirty="0">
              <a:solidFill>
                <a:srgbClr val="0070C0"/>
              </a:solidFill>
              <a:latin typeface="Jura" panose="02000503000000000000" pitchFamily="2" charset="0"/>
              <a:ea typeface="Jura" panose="02000503000000000000" pitchFamily="2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2DC18CF-A654-8A75-157E-130F25E58ED7}"/>
              </a:ext>
            </a:extLst>
          </p:cNvPr>
          <p:cNvSpPr/>
          <p:nvPr/>
        </p:nvSpPr>
        <p:spPr>
          <a:xfrm>
            <a:off x="3110" y="0"/>
            <a:ext cx="2307772" cy="957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ACD73A2-57F2-4E66-765D-5E6E36A0B0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85" y="154739"/>
            <a:ext cx="2182697" cy="66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20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C66E61-71B8-41F3-9268-07C4D1899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309" y="22186"/>
            <a:ext cx="8490043" cy="915489"/>
          </a:xfrm>
        </p:spPr>
        <p:txBody>
          <a:bodyPr/>
          <a:lstStyle/>
          <a:p>
            <a:pPr algn="ctr"/>
            <a:r>
              <a:rPr lang="ru-RU" b="1" dirty="0">
                <a:solidFill>
                  <a:srgbClr val="0070C0"/>
                </a:solidFill>
                <a:latin typeface="Jura" panose="02000503000000000000" pitchFamily="2" charset="0"/>
                <a:ea typeface="Jura" panose="02000503000000000000" pitchFamily="2" charset="0"/>
              </a:rPr>
              <a:t>Методы и алгоритмы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6E87C1C-4A61-4F90-A91B-3E7874B9B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21843" y="6207051"/>
            <a:ext cx="2743200" cy="365125"/>
          </a:xfrm>
        </p:spPr>
        <p:txBody>
          <a:bodyPr/>
          <a:lstStyle/>
          <a:p>
            <a:fld id="{AC6ED74B-DE31-4673-A900-0D4C5CE1AA24}" type="slidenum">
              <a:rPr lang="ru-RU" sz="2000" smtClean="0">
                <a:latin typeface="Jura" panose="02000503000000000000" pitchFamily="2" charset="0"/>
                <a:ea typeface="Jura" panose="02000503000000000000" pitchFamily="2" charset="0"/>
              </a:rPr>
              <a:t>6</a:t>
            </a:fld>
            <a:endParaRPr lang="ru-RU" sz="2000" dirty="0">
              <a:latin typeface="Jura" panose="02000503000000000000" pitchFamily="2" charset="0"/>
              <a:ea typeface="Jura" panose="020005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2C281-6DAB-BF44-F55C-1BE2DC555332}"/>
              </a:ext>
            </a:extLst>
          </p:cNvPr>
          <p:cNvSpPr txBox="1"/>
          <p:nvPr/>
        </p:nvSpPr>
        <p:spPr>
          <a:xfrm>
            <a:off x="4604723" y="2587198"/>
            <a:ext cx="660706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ru-RU" sz="2400" dirty="0">
                <a:solidFill>
                  <a:srgbClr val="0070C0"/>
                </a:solidFill>
                <a:latin typeface="Jura" panose="02000503000000000000" pitchFamily="2" charset="0"/>
                <a:ea typeface="Jura" panose="02000503000000000000" pitchFamily="2" charset="0"/>
              </a:rPr>
              <a:t>Чтение файлов .</a:t>
            </a:r>
            <a:r>
              <a:rPr lang="en-US" sz="2400" dirty="0">
                <a:solidFill>
                  <a:srgbClr val="0070C0"/>
                </a:solidFill>
                <a:latin typeface="Jura" panose="02000503000000000000" pitchFamily="2" charset="0"/>
                <a:ea typeface="Jura" panose="02000503000000000000" pitchFamily="2" charset="0"/>
              </a:rPr>
              <a:t>xlsx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ru-RU" sz="2400" dirty="0">
                <a:solidFill>
                  <a:srgbClr val="0070C0"/>
                </a:solidFill>
                <a:latin typeface="Jura" panose="02000503000000000000" pitchFamily="2" charset="0"/>
                <a:ea typeface="Jura" panose="02000503000000000000" pitchFamily="2" charset="0"/>
              </a:rPr>
              <a:t>Вычисление интегрального тока и яркости по напряжению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ru-RU" sz="2400" dirty="0">
                <a:solidFill>
                  <a:srgbClr val="0070C0"/>
                </a:solidFill>
                <a:latin typeface="Jura" panose="02000503000000000000" pitchFamily="2" charset="0"/>
                <a:ea typeface="Jura" panose="02000503000000000000" pitchFamily="2" charset="0"/>
              </a:rPr>
              <a:t>Графики для вольт-амперных кривых, интенсивности света и спектра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ru-RU" sz="2400" dirty="0">
                <a:solidFill>
                  <a:srgbClr val="0070C0"/>
                </a:solidFill>
                <a:latin typeface="Jura" panose="02000503000000000000" pitchFamily="2" charset="0"/>
                <a:ea typeface="Jura" panose="02000503000000000000" pitchFamily="2" charset="0"/>
              </a:rPr>
              <a:t>Сохранение в файл </a:t>
            </a:r>
            <a:r>
              <a:rPr lang="en-US" sz="2400" dirty="0">
                <a:solidFill>
                  <a:srgbClr val="0070C0"/>
                </a:solidFill>
                <a:latin typeface="Jura" panose="02000503000000000000" pitchFamily="2" charset="0"/>
                <a:ea typeface="Jura" panose="02000503000000000000" pitchFamily="2" charset="0"/>
              </a:rPr>
              <a:t>Excel</a:t>
            </a:r>
            <a:endParaRPr lang="ru-RU" sz="2400" dirty="0">
              <a:solidFill>
                <a:srgbClr val="0070C0"/>
              </a:solidFill>
              <a:latin typeface="Jura" panose="02000503000000000000" pitchFamily="2" charset="0"/>
              <a:ea typeface="Jura" panose="02000503000000000000" pitchFamily="2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2DC18CF-A654-8A75-157E-130F25E58ED7}"/>
              </a:ext>
            </a:extLst>
          </p:cNvPr>
          <p:cNvSpPr/>
          <p:nvPr/>
        </p:nvSpPr>
        <p:spPr>
          <a:xfrm>
            <a:off x="3110" y="0"/>
            <a:ext cx="2307772" cy="957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ACD73A2-57F2-4E66-765D-5E6E36A0B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85" y="154739"/>
            <a:ext cx="2182697" cy="66095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7DAE22-2EA6-F8DD-CB36-FA2E351B2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30" y="2103503"/>
            <a:ext cx="3191320" cy="319132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DAFD8D0-92BC-666C-AF70-DE42053E57D5}"/>
              </a:ext>
            </a:extLst>
          </p:cNvPr>
          <p:cNvSpPr/>
          <p:nvPr/>
        </p:nvSpPr>
        <p:spPr>
          <a:xfrm>
            <a:off x="849030" y="2358736"/>
            <a:ext cx="3191320" cy="13826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2757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C66E61-71B8-41F3-9268-07C4D1899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311" y="22186"/>
            <a:ext cx="8507972" cy="915489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rgbClr val="0070C0"/>
                </a:solidFill>
                <a:latin typeface="Jura" panose="02000503000000000000" pitchFamily="2" charset="0"/>
                <a:ea typeface="Jura" panose="02000503000000000000" pitchFamily="2" charset="0"/>
              </a:rPr>
              <a:t>Карта дисплеев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6E87C1C-4A61-4F90-A91B-3E7874B9B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21843" y="6294139"/>
            <a:ext cx="2743200" cy="365125"/>
          </a:xfrm>
        </p:spPr>
        <p:txBody>
          <a:bodyPr/>
          <a:lstStyle/>
          <a:p>
            <a:fld id="{AC6ED74B-DE31-4673-A900-0D4C5CE1AA24}" type="slidenum">
              <a:rPr lang="ru-RU" sz="2000" smtClean="0">
                <a:latin typeface="Jura" panose="02000503000000000000" pitchFamily="2" charset="0"/>
                <a:ea typeface="Jura" panose="02000503000000000000" pitchFamily="2" charset="0"/>
              </a:rPr>
              <a:t>7</a:t>
            </a:fld>
            <a:endParaRPr lang="ru-RU" sz="2000" dirty="0">
              <a:latin typeface="Jura" panose="02000503000000000000" pitchFamily="2" charset="0"/>
              <a:ea typeface="Jura" panose="02000503000000000000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1FCF8B-19BA-0D83-43BE-E1A1CF62D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08" y="1295400"/>
            <a:ext cx="3914459" cy="519248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E5F688-DA57-651D-CB38-EE7C7B3DD8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7" r="76544" b="89184"/>
          <a:stretch/>
        </p:blipFill>
        <p:spPr bwMode="auto">
          <a:xfrm>
            <a:off x="3861183" y="2022021"/>
            <a:ext cx="1187568" cy="174715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Стрелка: изогнутая вверх 23">
            <a:extLst>
              <a:ext uri="{FF2B5EF4-FFF2-40B4-BE49-F238E27FC236}">
                <a16:creationId xmlns:a16="http://schemas.microsoft.com/office/drawing/2014/main" id="{AB709FEB-72AB-2522-AB9B-1468115ECDDF}"/>
              </a:ext>
            </a:extLst>
          </p:cNvPr>
          <p:cNvSpPr/>
          <p:nvPr/>
        </p:nvSpPr>
        <p:spPr>
          <a:xfrm>
            <a:off x="3494313" y="3962400"/>
            <a:ext cx="1306286" cy="1088571"/>
          </a:xfrm>
          <a:prstGeom prst="bentUpArrow">
            <a:avLst>
              <a:gd name="adj1" fmla="val 12000"/>
              <a:gd name="adj2" fmla="val 17000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5" name="Image 60" descr="Picture">
            <a:extLst>
              <a:ext uri="{FF2B5EF4-FFF2-40B4-BE49-F238E27FC236}">
                <a16:creationId xmlns:a16="http://schemas.microsoft.com/office/drawing/2014/main" id="{00000000-0008-0000-0000-00003D000000}"/>
              </a:ext>
            </a:extLst>
          </p:cNvPr>
          <p:cNvPicPr/>
          <p:nvPr/>
        </p:nvPicPr>
        <p:blipFill rotWithShape="1">
          <a:blip r:embed="rId4" cstate="print"/>
          <a:srcRect l="5471" t="7241" r="7120" b="2110"/>
          <a:stretch/>
        </p:blipFill>
        <p:spPr>
          <a:xfrm>
            <a:off x="5142541" y="1054295"/>
            <a:ext cx="6722888" cy="5313848"/>
          </a:xfrm>
          <a:prstGeom prst="rect">
            <a:avLst/>
          </a:prstGeom>
        </p:spPr>
      </p:pic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43160CE1-F16E-E0CD-8C57-2A06CE1D91E5}"/>
              </a:ext>
            </a:extLst>
          </p:cNvPr>
          <p:cNvSpPr/>
          <p:nvPr/>
        </p:nvSpPr>
        <p:spPr>
          <a:xfrm>
            <a:off x="3110" y="0"/>
            <a:ext cx="2307772" cy="957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BC920A06-EE85-3A74-76C3-F8135AEFCD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85" y="154739"/>
            <a:ext cx="2182697" cy="66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31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C66E61-71B8-41F3-9268-07C4D1899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309" y="22186"/>
            <a:ext cx="8490043" cy="915489"/>
          </a:xfrm>
        </p:spPr>
        <p:txBody>
          <a:bodyPr/>
          <a:lstStyle/>
          <a:p>
            <a:pPr algn="ctr"/>
            <a:r>
              <a:rPr lang="ru-RU" b="1" dirty="0">
                <a:solidFill>
                  <a:srgbClr val="0070C0"/>
                </a:solidFill>
                <a:latin typeface="Jura" panose="02000503000000000000" pitchFamily="2" charset="0"/>
                <a:ea typeface="Jura" panose="02000503000000000000" pitchFamily="2" charset="0"/>
              </a:rPr>
              <a:t>Методы и алгоритмы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6E87C1C-4A61-4F90-A91B-3E7874B9B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21843" y="6207051"/>
            <a:ext cx="2743200" cy="365125"/>
          </a:xfrm>
        </p:spPr>
        <p:txBody>
          <a:bodyPr/>
          <a:lstStyle/>
          <a:p>
            <a:fld id="{AC6ED74B-DE31-4673-A900-0D4C5CE1AA24}" type="slidenum">
              <a:rPr lang="ru-RU" sz="2000" smtClean="0">
                <a:latin typeface="Jura" panose="02000503000000000000" pitchFamily="2" charset="0"/>
                <a:ea typeface="Jura" panose="02000503000000000000" pitchFamily="2" charset="0"/>
              </a:rPr>
              <a:t>8</a:t>
            </a:fld>
            <a:endParaRPr lang="ru-RU" sz="2000" dirty="0">
              <a:latin typeface="Jura" panose="02000503000000000000" pitchFamily="2" charset="0"/>
              <a:ea typeface="Jura" panose="02000503000000000000" pitchFamily="2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2DC18CF-A654-8A75-157E-130F25E58ED7}"/>
              </a:ext>
            </a:extLst>
          </p:cNvPr>
          <p:cNvSpPr/>
          <p:nvPr/>
        </p:nvSpPr>
        <p:spPr>
          <a:xfrm>
            <a:off x="3110" y="0"/>
            <a:ext cx="2307772" cy="957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ACD73A2-57F2-4E66-765D-5E6E36A0B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85" y="154739"/>
            <a:ext cx="2182697" cy="66095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509B54-33CB-5DE9-9CD0-4892CC462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21" y="1140259"/>
            <a:ext cx="8459381" cy="508706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EEDCA2C-5E14-0CAF-B60D-617D898B8419}"/>
              </a:ext>
            </a:extLst>
          </p:cNvPr>
          <p:cNvSpPr/>
          <p:nvPr/>
        </p:nvSpPr>
        <p:spPr>
          <a:xfrm>
            <a:off x="5101936" y="1119991"/>
            <a:ext cx="4208318" cy="3923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2C281-6DAB-BF44-F55C-1BE2DC555332}"/>
              </a:ext>
            </a:extLst>
          </p:cNvPr>
          <p:cNvSpPr txBox="1"/>
          <p:nvPr/>
        </p:nvSpPr>
        <p:spPr>
          <a:xfrm>
            <a:off x="5216237" y="1262237"/>
            <a:ext cx="596861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ru-RU" sz="2400" dirty="0">
                <a:solidFill>
                  <a:srgbClr val="0070C0"/>
                </a:solidFill>
                <a:latin typeface="Jura" panose="02000503000000000000" pitchFamily="2" charset="0"/>
                <a:ea typeface="Jura" panose="02000503000000000000" pitchFamily="2" charset="0"/>
              </a:rPr>
              <a:t>Построение гистограмм для визуализации аспектов измерений (количество диодов, ток по спектру и напряжение включения)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ru-RU" sz="2400" dirty="0">
                <a:solidFill>
                  <a:srgbClr val="0070C0"/>
                </a:solidFill>
                <a:latin typeface="Jura" panose="02000503000000000000" pitchFamily="2" charset="0"/>
                <a:ea typeface="Jura" panose="02000503000000000000" pitchFamily="2" charset="0"/>
              </a:rPr>
              <a:t>Сохранение в </a:t>
            </a:r>
            <a:r>
              <a:rPr lang="en-US" sz="2400" dirty="0">
                <a:solidFill>
                  <a:srgbClr val="0070C0"/>
                </a:solidFill>
                <a:latin typeface="Jura" panose="02000503000000000000" pitchFamily="2" charset="0"/>
                <a:ea typeface="Jura" panose="02000503000000000000" pitchFamily="2" charset="0"/>
              </a:rPr>
              <a:t>diagrams.png</a:t>
            </a:r>
            <a:endParaRPr lang="ru-RU" sz="2400" dirty="0">
              <a:solidFill>
                <a:srgbClr val="0070C0"/>
              </a:solidFill>
              <a:latin typeface="Jura" panose="02000503000000000000" pitchFamily="2" charset="0"/>
              <a:ea typeface="Jura" panose="02000503000000000000" pitchFamily="2" charset="0"/>
            </a:endParaRP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ru-RU" sz="2400" dirty="0">
                <a:solidFill>
                  <a:srgbClr val="0070C0"/>
                </a:solidFill>
                <a:latin typeface="Jura" panose="02000503000000000000" pitchFamily="2" charset="0"/>
                <a:ea typeface="Jura" panose="02000503000000000000" pitchFamily="2" charset="0"/>
              </a:rPr>
              <a:t>Построение гистограмм для метрики </a:t>
            </a:r>
            <a:r>
              <a:rPr lang="ru-RU" sz="2400" dirty="0" err="1">
                <a:solidFill>
                  <a:srgbClr val="0070C0"/>
                </a:solidFill>
                <a:latin typeface="Jura" panose="02000503000000000000" pitchFamily="2" charset="0"/>
                <a:ea typeface="Jura" panose="02000503000000000000" pitchFamily="2" charset="0"/>
              </a:rPr>
              <a:t>FoM</a:t>
            </a:r>
            <a:r>
              <a:rPr lang="ru-RU" sz="2400" dirty="0">
                <a:solidFill>
                  <a:srgbClr val="0070C0"/>
                </a:solidFill>
                <a:latin typeface="Jura" panose="02000503000000000000" pitchFamily="2" charset="0"/>
                <a:ea typeface="Jura" panose="02000503000000000000" pitchFamily="2" charset="0"/>
              </a:rPr>
              <a:t> с использованием разных цветов для различных диапазонов значений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ru-RU" sz="2400" dirty="0">
                <a:solidFill>
                  <a:srgbClr val="0070C0"/>
                </a:solidFill>
                <a:latin typeface="Jura" panose="02000503000000000000" pitchFamily="2" charset="0"/>
                <a:ea typeface="Jura" panose="02000503000000000000" pitchFamily="2" charset="0"/>
              </a:rPr>
              <a:t>Сохранение в </a:t>
            </a:r>
            <a:r>
              <a:rPr lang="en-US" sz="2400" dirty="0">
                <a:solidFill>
                  <a:srgbClr val="0070C0"/>
                </a:solidFill>
                <a:latin typeface="Jura" panose="02000503000000000000" pitchFamily="2" charset="0"/>
                <a:ea typeface="Jura" panose="02000503000000000000" pitchFamily="2" charset="0"/>
              </a:rPr>
              <a:t>FoM.png</a:t>
            </a:r>
            <a:endParaRPr lang="ru-RU" sz="2400" dirty="0">
              <a:solidFill>
                <a:srgbClr val="0070C0"/>
              </a:solidFill>
              <a:latin typeface="Jura" panose="02000503000000000000" pitchFamily="2" charset="0"/>
              <a:ea typeface="Jura" panose="02000503000000000000" pitchFamily="2" charset="0"/>
            </a:endParaRP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ru-RU" sz="2400" dirty="0">
                <a:solidFill>
                  <a:srgbClr val="0070C0"/>
                </a:solidFill>
                <a:latin typeface="Jura" panose="02000503000000000000" pitchFamily="2" charset="0"/>
                <a:ea typeface="Jura" panose="02000503000000000000" pitchFamily="2" charset="0"/>
              </a:rPr>
              <a:t>Создание карты дисплеев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72C8963-F12A-7A22-D15F-E509535FDA2F}"/>
              </a:ext>
            </a:extLst>
          </p:cNvPr>
          <p:cNvSpPr/>
          <p:nvPr/>
        </p:nvSpPr>
        <p:spPr>
          <a:xfrm>
            <a:off x="173620" y="1699207"/>
            <a:ext cx="4928315" cy="22493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506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C66E61-71B8-41F3-9268-07C4D1899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311" y="22186"/>
            <a:ext cx="8507972" cy="915489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rgbClr val="0070C0"/>
                </a:solidFill>
                <a:latin typeface="Jura" panose="02000503000000000000" pitchFamily="2" charset="0"/>
                <a:ea typeface="Jura" panose="02000503000000000000" pitchFamily="2" charset="0"/>
              </a:rPr>
              <a:t>Научно-технический задел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6E87C1C-4A61-4F90-A91B-3E7874B9B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21843" y="6207051"/>
            <a:ext cx="2743200" cy="365125"/>
          </a:xfrm>
        </p:spPr>
        <p:txBody>
          <a:bodyPr/>
          <a:lstStyle/>
          <a:p>
            <a:fld id="{AC6ED74B-DE31-4673-A900-0D4C5CE1AA24}" type="slidenum">
              <a:rPr lang="ru-RU" sz="2000" smtClean="0">
                <a:latin typeface="Jura" panose="02000503000000000000" pitchFamily="2" charset="0"/>
                <a:ea typeface="Jura" panose="02000503000000000000" pitchFamily="2" charset="0"/>
              </a:rPr>
              <a:t>9</a:t>
            </a:fld>
            <a:endParaRPr lang="ru-RU" sz="2000" dirty="0">
              <a:latin typeface="Jura" panose="02000503000000000000" pitchFamily="2" charset="0"/>
              <a:ea typeface="Jura" panose="02000503000000000000" pitchFamily="2" charset="0"/>
            </a:endParaRPr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4B005EA2-BC91-4D2C-ADBA-F8B985ADE3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3022824"/>
              </p:ext>
            </p:extLst>
          </p:nvPr>
        </p:nvGraphicFramePr>
        <p:xfrm>
          <a:off x="896470" y="3941763"/>
          <a:ext cx="9144000" cy="291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9144000" imgH="2916000" progId="Origin95.Graph">
                  <p:embed/>
                </p:oleObj>
              </mc:Choice>
              <mc:Fallback>
                <p:oleObj name="Graph" r:id="rId2" imgW="9144000" imgH="291600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6470" y="3941763"/>
                        <a:ext cx="9144000" cy="2916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7C66701-6722-4AC0-9EB3-E094EE03D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87" y="1106135"/>
            <a:ext cx="4511295" cy="257931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graphicFrame>
        <p:nvGraphicFramePr>
          <p:cNvPr id="23" name="Объект 22">
            <a:extLst>
              <a:ext uri="{FF2B5EF4-FFF2-40B4-BE49-F238E27FC236}">
                <a16:creationId xmlns:a16="http://schemas.microsoft.com/office/drawing/2014/main" id="{F03E4A6C-0D4E-4E89-B225-94F36F5868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9787822"/>
              </p:ext>
            </p:extLst>
          </p:nvPr>
        </p:nvGraphicFramePr>
        <p:xfrm>
          <a:off x="6705602" y="937675"/>
          <a:ext cx="5486400" cy="291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5" imgW="5486400" imgH="2916000" progId="Origin95.Graph">
                  <p:embed/>
                </p:oleObj>
              </mc:Choice>
              <mc:Fallback>
                <p:oleObj name="Graph" r:id="rId5" imgW="5486400" imgH="291600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05602" y="937675"/>
                        <a:ext cx="5486400" cy="2916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Стрелка: вправо 23">
            <a:extLst>
              <a:ext uri="{FF2B5EF4-FFF2-40B4-BE49-F238E27FC236}">
                <a16:creationId xmlns:a16="http://schemas.microsoft.com/office/drawing/2014/main" id="{0C5A0C12-A29B-4AC2-BF57-7F7F7477282E}"/>
              </a:ext>
            </a:extLst>
          </p:cNvPr>
          <p:cNvSpPr/>
          <p:nvPr/>
        </p:nvSpPr>
        <p:spPr>
          <a:xfrm>
            <a:off x="4984376" y="1595716"/>
            <a:ext cx="1586753" cy="4482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C394B5-F5A0-451E-8957-AFE2578F0F7B}"/>
              </a:ext>
            </a:extLst>
          </p:cNvPr>
          <p:cNvSpPr txBox="1"/>
          <p:nvPr/>
        </p:nvSpPr>
        <p:spPr>
          <a:xfrm>
            <a:off x="4769222" y="1124858"/>
            <a:ext cx="20170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0070C0"/>
                </a:solidFill>
                <a:latin typeface="Jura" panose="02000503000000000000" pitchFamily="2" charset="0"/>
                <a:ea typeface="Jura" panose="02000503000000000000" pitchFamily="2" charset="0"/>
              </a:rPr>
              <a:t>Отбраковка</a:t>
            </a:r>
            <a:endParaRPr lang="ru-RU" sz="2800" dirty="0"/>
          </a:p>
        </p:txBody>
      </p:sp>
      <p:sp>
        <p:nvSpPr>
          <p:cNvPr id="27" name="Стрелка: вправо 26">
            <a:extLst>
              <a:ext uri="{FF2B5EF4-FFF2-40B4-BE49-F238E27FC236}">
                <a16:creationId xmlns:a16="http://schemas.microsoft.com/office/drawing/2014/main" id="{7609235F-6629-4ACD-A067-90674B402D72}"/>
              </a:ext>
            </a:extLst>
          </p:cNvPr>
          <p:cNvSpPr/>
          <p:nvPr/>
        </p:nvSpPr>
        <p:spPr>
          <a:xfrm rot="2700000">
            <a:off x="4746545" y="3052469"/>
            <a:ext cx="1470700" cy="4482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138C2D-4B43-4BAB-B37A-A5F2C56773DB}"/>
              </a:ext>
            </a:extLst>
          </p:cNvPr>
          <p:cNvSpPr txBox="1"/>
          <p:nvPr/>
        </p:nvSpPr>
        <p:spPr>
          <a:xfrm rot="2696624">
            <a:off x="4769220" y="2730091"/>
            <a:ext cx="20170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0070C0"/>
                </a:solidFill>
                <a:latin typeface="Jura" panose="02000503000000000000" pitchFamily="2" charset="0"/>
                <a:ea typeface="Jura" panose="02000503000000000000" pitchFamily="2" charset="0"/>
              </a:rPr>
              <a:t>Измерения</a:t>
            </a:r>
            <a:endParaRPr lang="ru-RU" sz="28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B1871F7-63A4-F479-7BC6-13F3A9E70703}"/>
              </a:ext>
            </a:extLst>
          </p:cNvPr>
          <p:cNvSpPr/>
          <p:nvPr/>
        </p:nvSpPr>
        <p:spPr>
          <a:xfrm>
            <a:off x="3110" y="0"/>
            <a:ext cx="2307772" cy="957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FDB6916-7B67-F7E1-27CD-E14B7F1614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85" y="154739"/>
            <a:ext cx="2182697" cy="66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81115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13817</TotalTime>
  <Words>267</Words>
  <Application>Microsoft Office PowerPoint</Application>
  <PresentationFormat>Широкоэкранный</PresentationFormat>
  <Paragraphs>65</Paragraphs>
  <Slides>11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Jura</vt:lpstr>
      <vt:lpstr>Times New Roman</vt:lpstr>
      <vt:lpstr>Тема Office</vt:lpstr>
      <vt:lpstr>Graph</vt:lpstr>
      <vt:lpstr>Итоговая аттестация “Анализ данных в Python“</vt:lpstr>
      <vt:lpstr>Актуальность и применение</vt:lpstr>
      <vt:lpstr>Презентация PowerPoint</vt:lpstr>
      <vt:lpstr>Измерения и анализ данных</vt:lpstr>
      <vt:lpstr>Экономическая эффективность</vt:lpstr>
      <vt:lpstr>Методы и алгоритмы</vt:lpstr>
      <vt:lpstr>Карта дисплеев</vt:lpstr>
      <vt:lpstr>Методы и алгоритмы</vt:lpstr>
      <vt:lpstr>Научно-технический задел</vt:lpstr>
      <vt:lpstr>Спасибо за внимание! </vt:lpstr>
      <vt:lpstr>Объект разработки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теплоотводящей нанопористой платы для мощных светодиодных светильников и силовой электроники</dc:title>
  <dc:creator>Alexander Kurilov</dc:creator>
  <cp:lastModifiedBy>Анастасия Владиславовна Кондакова</cp:lastModifiedBy>
  <cp:revision>963</cp:revision>
  <dcterms:created xsi:type="dcterms:W3CDTF">2020-05-21T20:40:14Z</dcterms:created>
  <dcterms:modified xsi:type="dcterms:W3CDTF">2024-06-01T08:35:02Z</dcterms:modified>
</cp:coreProperties>
</file>